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4" r:id="rId8"/>
    <p:sldId id="265" r:id="rId9"/>
    <p:sldId id="266" r:id="rId10"/>
    <p:sldId id="267" r:id="rId11"/>
    <p:sldId id="268" r:id="rId12"/>
    <p:sldId id="262" r:id="rId13"/>
    <p:sldId id="263" r:id="rId14"/>
    <p:sldId id="269" r:id="rId15"/>
    <p:sldId id="270" r:id="rId16"/>
  </p:sldIdLst>
  <p:sldSz cx="18288000" cy="10287000"/>
  <p:notesSz cx="6858000" cy="9144000"/>
  <p:embeddedFontLst>
    <p:embeddedFont>
      <p:font typeface="Canva Sans" panose="020B0503030501040103"/>
      <p:regular r:id="rId17"/>
    </p:embeddedFont>
    <p:embeddedFont>
      <p:font typeface="Canva Sans Bold" panose="020B0803030501040103"/>
      <p:regular r:id="rId18"/>
    </p:embeddedFont>
    <p:embeddedFont>
      <p:font typeface="Impact" panose="020B0806030902050204" pitchFamily="34" charset="0"/>
      <p:regular r:id="rId19"/>
    </p:embeddedFont>
    <p:embeddedFont>
      <p:font typeface="League Gothic Italics" pitchFamily="2" charset="0"/>
      <p:regular r:id="rId20"/>
    </p:embeddedFont>
    <p:embeddedFont>
      <p:font typeface="Neue Machina Ultra-Bold" pitchFamily="2" charset="0"/>
      <p:regular r:id="rId21"/>
    </p:embeddedFont>
    <p:embeddedFont>
      <p:font typeface="Poppins Light" panose="020B0502040504020204" pitchFamily="3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2.fntdata" /><Relationship Id="rId26"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font" Target="fonts/font5.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1.fntdata" /><Relationship Id="rId25"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4.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font" Target="fonts/font3.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6.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1.jpeg" /><Relationship Id="rId1" Type="http://schemas.openxmlformats.org/officeDocument/2006/relationships/slideLayout" Target="../slideLayouts/slideLayout7.xml" /><Relationship Id="rId5" Type="http://schemas.openxmlformats.org/officeDocument/2006/relationships/image" Target="../media/image24.png" /><Relationship Id="rId4" Type="http://schemas.openxmlformats.org/officeDocument/2006/relationships/image" Target="../media/image23.svg" /></Relationships>
</file>

<file path=ppt/slides/_rels/slide11.xml.rels><?xml version="1.0" encoding="UTF-8" standalone="yes"?>
<Relationships xmlns="http://schemas.openxmlformats.org/package/2006/relationships"><Relationship Id="rId8" Type="http://schemas.openxmlformats.org/officeDocument/2006/relationships/image" Target="../media/image7.svg" /><Relationship Id="rId3" Type="http://schemas.openxmlformats.org/officeDocument/2006/relationships/image" Target="../media/image25.png" /><Relationship Id="rId7"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28.svg" /><Relationship Id="rId11" Type="http://schemas.openxmlformats.org/officeDocument/2006/relationships/image" Target="../media/image31.png" /><Relationship Id="rId5" Type="http://schemas.openxmlformats.org/officeDocument/2006/relationships/image" Target="../media/image27.png" /><Relationship Id="rId10" Type="http://schemas.openxmlformats.org/officeDocument/2006/relationships/image" Target="../media/image30.svg" /><Relationship Id="rId4" Type="http://schemas.openxmlformats.org/officeDocument/2006/relationships/image" Target="../media/image26.svg" /><Relationship Id="rId9" Type="http://schemas.openxmlformats.org/officeDocument/2006/relationships/image" Target="../media/image29.png" /></Relationships>
</file>

<file path=ppt/slides/_rels/slide1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Layout" Target="../slideLayouts/slideLayout7.xml" /><Relationship Id="rId5" Type="http://schemas.openxmlformats.org/officeDocument/2006/relationships/image" Target="../media/image32.png" /><Relationship Id="rId4" Type="http://schemas.openxmlformats.org/officeDocument/2006/relationships/image" Target="../media/image7.svg" /></Relationships>
</file>

<file path=ppt/slides/_rels/slide13.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33.jpeg" /><Relationship Id="rId5" Type="http://schemas.openxmlformats.org/officeDocument/2006/relationships/image" Target="../media/image5.png" /><Relationship Id="rId4" Type="http://schemas.openxmlformats.org/officeDocument/2006/relationships/image" Target="../media/image10.svg" /></Relationships>
</file>

<file path=ppt/slides/_rels/slide1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Layout" Target="../slideLayouts/slideLayout7.xml" /><Relationship Id="rId5" Type="http://schemas.openxmlformats.org/officeDocument/2006/relationships/image" Target="../media/image7.svg" /><Relationship Id="rId4" Type="http://schemas.openxmlformats.org/officeDocument/2006/relationships/image" Target="../media/image6.png" /></Relationships>
</file>

<file path=ppt/slides/_rels/slide15.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8.jpeg" /><Relationship Id="rId5" Type="http://schemas.openxmlformats.org/officeDocument/2006/relationships/image" Target="../media/image7.svg" /><Relationship Id="rId4" Type="http://schemas.openxmlformats.org/officeDocument/2006/relationships/image" Target="../media/image6.png" /></Relationships>
</file>

<file path=ppt/slides/_rels/slide4.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9.png" /><Relationship Id="rId7"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12.svg" /><Relationship Id="rId5" Type="http://schemas.openxmlformats.org/officeDocument/2006/relationships/image" Target="../media/image11.png" /><Relationship Id="rId4" Type="http://schemas.openxmlformats.org/officeDocument/2006/relationships/image" Target="../media/image10.svg" /></Relationships>
</file>

<file path=ppt/slides/_rels/slide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5.png" /><Relationship Id="rId1" Type="http://schemas.openxmlformats.org/officeDocument/2006/relationships/slideLayout" Target="../slideLayouts/slideLayout7.xml" /><Relationship Id="rId4" Type="http://schemas.openxmlformats.org/officeDocument/2006/relationships/image" Target="../media/image15.png" /></Relationships>
</file>

<file path=ppt/slides/_rels/slide6.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17.png" /></Relationships>
</file>

<file path=ppt/slides/_rels/slide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Layout" Target="../slideLayouts/slideLayout7.xml" /><Relationship Id="rId5" Type="http://schemas.openxmlformats.org/officeDocument/2006/relationships/image" Target="../media/image18.png" /><Relationship Id="rId4" Type="http://schemas.openxmlformats.org/officeDocument/2006/relationships/image" Target="../media/image7.svg" /></Relationships>
</file>

<file path=ppt/slides/_rels/slide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20.jpeg" /><Relationship Id="rId5" Type="http://schemas.openxmlformats.org/officeDocument/2006/relationships/image" Target="../media/image19.png" /><Relationship Id="rId4" Type="http://schemas.openxmlformats.org/officeDocument/2006/relationships/image" Target="../media/image7.svg"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Layout" Target="../slideLayouts/slideLayout7.xml" /><Relationship Id="rId5" Type="http://schemas.openxmlformats.org/officeDocument/2006/relationships/image" Target="../media/image21.png" /><Relationship Id="rId4" Type="http://schemas.openxmlformats.org/officeDocument/2006/relationships/image" Target="../media/image7.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8505207" y="682599"/>
            <a:ext cx="9404563" cy="94045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273139" y="1450531"/>
            <a:ext cx="7868699" cy="78686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0385050" y="1185951"/>
            <a:ext cx="5644877" cy="7564324"/>
          </a:xfrm>
          <a:custGeom>
            <a:avLst/>
            <a:gdLst/>
            <a:ahLst/>
            <a:cxnLst/>
            <a:rect l="l" t="t" r="r" b="b"/>
            <a:pathLst>
              <a:path w="5644877" h="7564324">
                <a:moveTo>
                  <a:pt x="0" y="0"/>
                </a:moveTo>
                <a:lnTo>
                  <a:pt x="5644877" y="0"/>
                </a:lnTo>
                <a:lnTo>
                  <a:pt x="5644877" y="7564324"/>
                </a:lnTo>
                <a:lnTo>
                  <a:pt x="0" y="7564324"/>
                </a:lnTo>
                <a:lnTo>
                  <a:pt x="0" y="0"/>
                </a:lnTo>
                <a:close/>
              </a:path>
            </a:pathLst>
          </a:custGeom>
          <a:blipFill>
            <a:blip r:embed="rId3"/>
            <a:stretch>
              <a:fillRect/>
            </a:stretch>
          </a:blipFill>
        </p:spPr>
      </p:sp>
      <p:grpSp>
        <p:nvGrpSpPr>
          <p:cNvPr id="10" name="Group 10"/>
          <p:cNvGrpSpPr/>
          <p:nvPr/>
        </p:nvGrpSpPr>
        <p:grpSpPr>
          <a:xfrm>
            <a:off x="8242509" y="3503495"/>
            <a:ext cx="1030630" cy="103063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4450958" y="6480769"/>
            <a:ext cx="478436" cy="837524"/>
          </a:xfrm>
          <a:custGeom>
            <a:avLst/>
            <a:gdLst/>
            <a:ahLst/>
            <a:cxnLst/>
            <a:rect l="l" t="t" r="r" b="b"/>
            <a:pathLst>
              <a:path w="478436" h="837524">
                <a:moveTo>
                  <a:pt x="0" y="0"/>
                </a:moveTo>
                <a:lnTo>
                  <a:pt x="478436" y="0"/>
                </a:lnTo>
                <a:lnTo>
                  <a:pt x="478436" y="837525"/>
                </a:lnTo>
                <a:lnTo>
                  <a:pt x="0" y="8375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24992" y="2660728"/>
            <a:ext cx="8719008" cy="1127291"/>
          </a:xfrm>
          <a:prstGeom prst="rect">
            <a:avLst/>
          </a:prstGeom>
        </p:spPr>
        <p:txBody>
          <a:bodyPr lIns="0" tIns="0" rIns="0" bIns="0" rtlCol="0" anchor="t">
            <a:spAutoFit/>
          </a:bodyPr>
          <a:lstStyle/>
          <a:p>
            <a:pPr algn="ctr">
              <a:lnSpc>
                <a:spcPts val="9265"/>
              </a:lnSpc>
              <a:spcBef>
                <a:spcPct val="0"/>
              </a:spcBef>
            </a:pPr>
            <a:r>
              <a:rPr lang="en-US" sz="6618">
                <a:solidFill>
                  <a:srgbClr val="000000"/>
                </a:solidFill>
                <a:latin typeface="Canva Sans"/>
                <a:ea typeface="Canva Sans"/>
                <a:cs typeface="Canva Sans"/>
                <a:sym typeface="Canva Sans"/>
              </a:rPr>
              <a:t>CLOUD COMPUTING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0" y="-1559738"/>
            <a:ext cx="2921863" cy="5522421"/>
          </a:xfrm>
          <a:custGeom>
            <a:avLst/>
            <a:gdLst/>
            <a:ahLst/>
            <a:cxnLst/>
            <a:rect l="l" t="t" r="r" b="b"/>
            <a:pathLst>
              <a:path w="2921863" h="5522421">
                <a:moveTo>
                  <a:pt x="0" y="0"/>
                </a:moveTo>
                <a:lnTo>
                  <a:pt x="2921863" y="0"/>
                </a:lnTo>
                <a:lnTo>
                  <a:pt x="2921863" y="5522421"/>
                </a:lnTo>
                <a:lnTo>
                  <a:pt x="0" y="5522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693888" y="3244430"/>
            <a:ext cx="2921863" cy="5522421"/>
          </a:xfrm>
          <a:custGeom>
            <a:avLst/>
            <a:gdLst/>
            <a:ahLst/>
            <a:cxnLst/>
            <a:rect l="l" t="t" r="r" b="b"/>
            <a:pathLst>
              <a:path w="2921863" h="5522421">
                <a:moveTo>
                  <a:pt x="0" y="0"/>
                </a:moveTo>
                <a:lnTo>
                  <a:pt x="2921862" y="0"/>
                </a:lnTo>
                <a:lnTo>
                  <a:pt x="2921862" y="5522421"/>
                </a:lnTo>
                <a:lnTo>
                  <a:pt x="0" y="5522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443449" y="5785292"/>
            <a:ext cx="7844551" cy="4392949"/>
          </a:xfrm>
          <a:custGeom>
            <a:avLst/>
            <a:gdLst/>
            <a:ahLst/>
            <a:cxnLst/>
            <a:rect l="l" t="t" r="r" b="b"/>
            <a:pathLst>
              <a:path w="7844551" h="4392949">
                <a:moveTo>
                  <a:pt x="0" y="0"/>
                </a:moveTo>
                <a:lnTo>
                  <a:pt x="7844551" y="0"/>
                </a:lnTo>
                <a:lnTo>
                  <a:pt x="7844551" y="4392949"/>
                </a:lnTo>
                <a:lnTo>
                  <a:pt x="0" y="4392949"/>
                </a:lnTo>
                <a:lnTo>
                  <a:pt x="0" y="0"/>
                </a:lnTo>
                <a:close/>
              </a:path>
            </a:pathLst>
          </a:custGeom>
          <a:blipFill>
            <a:blip r:embed="rId5"/>
            <a:stretch>
              <a:fillRect/>
            </a:stretch>
          </a:blipFill>
        </p:spPr>
      </p:sp>
      <p:sp>
        <p:nvSpPr>
          <p:cNvPr id="6" name="TextBox 6"/>
          <p:cNvSpPr txBox="1"/>
          <p:nvPr/>
        </p:nvSpPr>
        <p:spPr>
          <a:xfrm>
            <a:off x="0" y="49111"/>
            <a:ext cx="16230600" cy="3195319"/>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Infrastructure as a Service (IaaS)</a:t>
            </a:r>
          </a:p>
        </p:txBody>
      </p:sp>
      <p:sp>
        <p:nvSpPr>
          <p:cNvPr id="7" name="TextBox 7"/>
          <p:cNvSpPr txBox="1"/>
          <p:nvPr/>
        </p:nvSpPr>
        <p:spPr>
          <a:xfrm>
            <a:off x="0" y="3583421"/>
            <a:ext cx="13474659" cy="976630"/>
          </a:xfrm>
          <a:prstGeom prst="rect">
            <a:avLst/>
          </a:prstGeom>
        </p:spPr>
        <p:txBody>
          <a:bodyPr lIns="0" tIns="0" rIns="0" bIns="0" rtlCol="0" anchor="t">
            <a:spAutoFit/>
          </a:bodyPr>
          <a:lstStyle/>
          <a:p>
            <a:pPr marL="604519" lvl="1" indent="-302260" algn="ctr">
              <a:lnSpc>
                <a:spcPts val="3919"/>
              </a:lnSpc>
              <a:buFont typeface="Arial"/>
              <a:buChar char="•"/>
            </a:pPr>
            <a:r>
              <a:rPr lang="en-US" sz="2799" b="1">
                <a:solidFill>
                  <a:srgbClr val="000000"/>
                </a:solidFill>
                <a:latin typeface="Canva Sans Bold"/>
                <a:ea typeface="Canva Sans Bold"/>
                <a:cs typeface="Canva Sans Bold"/>
                <a:sym typeface="Canva Sans Bold"/>
              </a:rPr>
              <a:t> IaaS is the delivery of technology infrastructure as an on demand scalable service</a:t>
            </a:r>
          </a:p>
        </p:txBody>
      </p:sp>
      <p:sp>
        <p:nvSpPr>
          <p:cNvPr id="8" name="TextBox 8"/>
          <p:cNvSpPr txBox="1"/>
          <p:nvPr/>
        </p:nvSpPr>
        <p:spPr>
          <a:xfrm>
            <a:off x="309801" y="4899043"/>
            <a:ext cx="10133648" cy="976630"/>
          </a:xfrm>
          <a:prstGeom prst="rect">
            <a:avLst/>
          </a:prstGeom>
        </p:spPr>
        <p:txBody>
          <a:bodyPr lIns="0" tIns="0" rIns="0" bIns="0" rtlCol="0" anchor="t">
            <a:spAutoFit/>
          </a:bodyPr>
          <a:lstStyle/>
          <a:p>
            <a:pPr marL="604519" lvl="1" indent="-302260" algn="ctr">
              <a:lnSpc>
                <a:spcPts val="3919"/>
              </a:lnSpc>
              <a:buFont typeface="Arial"/>
              <a:buChar char="•"/>
            </a:pPr>
            <a:r>
              <a:rPr lang="en-US" sz="2799" b="1">
                <a:solidFill>
                  <a:srgbClr val="000000"/>
                </a:solidFill>
                <a:latin typeface="Canva Sans Bold"/>
                <a:ea typeface="Canva Sans Bold"/>
                <a:cs typeface="Canva Sans Bold"/>
                <a:sym typeface="Canva Sans Bold"/>
              </a:rPr>
              <a:t>IaaS provides access to fundamental resources such as</a:t>
            </a:r>
          </a:p>
          <a:p>
            <a:pPr algn="ctr">
              <a:lnSpc>
                <a:spcPts val="3919"/>
              </a:lnSpc>
            </a:pPr>
            <a:r>
              <a:rPr lang="en-US" sz="2799" b="1">
                <a:solidFill>
                  <a:srgbClr val="000000"/>
                </a:solidFill>
                <a:latin typeface="Canva Sans Bold"/>
                <a:ea typeface="Canva Sans Bold"/>
                <a:cs typeface="Canva Sans Bold"/>
                <a:sym typeface="Canva Sans Bold"/>
              </a:rPr>
              <a:t>physical machines, virtual machines, virtual storage, etc.</a:t>
            </a:r>
          </a:p>
        </p:txBody>
      </p:sp>
      <p:sp>
        <p:nvSpPr>
          <p:cNvPr id="9" name="TextBox 9"/>
          <p:cNvSpPr txBox="1"/>
          <p:nvPr/>
        </p:nvSpPr>
        <p:spPr>
          <a:xfrm>
            <a:off x="265152" y="6218573"/>
            <a:ext cx="5724644" cy="481330"/>
          </a:xfrm>
          <a:prstGeom prst="rect">
            <a:avLst/>
          </a:prstGeom>
        </p:spPr>
        <p:txBody>
          <a:bodyPr lIns="0" tIns="0" rIns="0" bIns="0" rtlCol="0" anchor="t">
            <a:spAutoFit/>
          </a:bodyPr>
          <a:lstStyle/>
          <a:p>
            <a:pPr marL="604519" lvl="1" indent="-302260" algn="ctr">
              <a:lnSpc>
                <a:spcPts val="3919"/>
              </a:lnSpc>
              <a:buFont typeface="Arial"/>
              <a:buChar char="•"/>
            </a:pPr>
            <a:r>
              <a:rPr lang="en-US" sz="2799" b="1">
                <a:solidFill>
                  <a:srgbClr val="000000"/>
                </a:solidFill>
                <a:latin typeface="Canva Sans Bold"/>
                <a:ea typeface="Canva Sans Bold"/>
                <a:cs typeface="Canva Sans Bold"/>
                <a:sym typeface="Canva Sans Bold"/>
              </a:rPr>
              <a:t>Usually billed based on usage</a:t>
            </a:r>
          </a:p>
        </p:txBody>
      </p:sp>
      <p:sp>
        <p:nvSpPr>
          <p:cNvPr id="10" name="TextBox 10"/>
          <p:cNvSpPr txBox="1"/>
          <p:nvPr/>
        </p:nvSpPr>
        <p:spPr>
          <a:xfrm>
            <a:off x="162223" y="7512438"/>
            <a:ext cx="9284018" cy="976630"/>
          </a:xfrm>
          <a:prstGeom prst="rect">
            <a:avLst/>
          </a:prstGeom>
        </p:spPr>
        <p:txBody>
          <a:bodyPr lIns="0" tIns="0" rIns="0" bIns="0" rtlCol="0" anchor="t">
            <a:spAutoFit/>
          </a:bodyPr>
          <a:lstStyle/>
          <a:p>
            <a:pPr marL="604519" lvl="1" indent="-302260" algn="ctr">
              <a:lnSpc>
                <a:spcPts val="3919"/>
              </a:lnSpc>
              <a:buFont typeface="Arial"/>
              <a:buChar char="•"/>
            </a:pPr>
            <a:r>
              <a:rPr lang="en-US" sz="2799" b="1">
                <a:solidFill>
                  <a:srgbClr val="000000"/>
                </a:solidFill>
                <a:latin typeface="Canva Sans Bold"/>
                <a:ea typeface="Canva Sans Bold"/>
                <a:cs typeface="Canva Sans Bold"/>
                <a:sym typeface="Canva Sans Bold"/>
              </a:rPr>
              <a:t>Can be coupled with Managed Services for OS and</a:t>
            </a:r>
          </a:p>
          <a:p>
            <a:pPr algn="ctr">
              <a:lnSpc>
                <a:spcPts val="3919"/>
              </a:lnSpc>
            </a:pPr>
            <a:r>
              <a:rPr lang="en-US" sz="2799" b="1">
                <a:solidFill>
                  <a:srgbClr val="000000"/>
                </a:solidFill>
                <a:latin typeface="Canva Sans Bold"/>
                <a:ea typeface="Canva Sans Bold"/>
                <a:cs typeface="Canva Sans Bold"/>
                <a:sym typeface="Canva Sans Bold"/>
              </a:rPr>
              <a:t>application support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4667647" y="7730909"/>
            <a:ext cx="17891702" cy="7918735"/>
          </a:xfrm>
          <a:custGeom>
            <a:avLst/>
            <a:gdLst/>
            <a:ahLst/>
            <a:cxnLst/>
            <a:rect l="l" t="t" r="r" b="b"/>
            <a:pathLst>
              <a:path w="17891702" h="7918735">
                <a:moveTo>
                  <a:pt x="0" y="0"/>
                </a:moveTo>
                <a:lnTo>
                  <a:pt x="17891702" y="0"/>
                </a:lnTo>
                <a:lnTo>
                  <a:pt x="17891702" y="7918734"/>
                </a:lnTo>
                <a:lnTo>
                  <a:pt x="0" y="7918734"/>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sp>
      <p:sp>
        <p:nvSpPr>
          <p:cNvPr id="4" name="Freeform 4"/>
          <p:cNvSpPr/>
          <p:nvPr/>
        </p:nvSpPr>
        <p:spPr>
          <a:xfrm>
            <a:off x="9393823" y="727946"/>
            <a:ext cx="7145169" cy="8831108"/>
          </a:xfrm>
          <a:custGeom>
            <a:avLst/>
            <a:gdLst/>
            <a:ahLst/>
            <a:cxnLst/>
            <a:rect l="l" t="t" r="r" b="b"/>
            <a:pathLst>
              <a:path w="7145169" h="8831108">
                <a:moveTo>
                  <a:pt x="0" y="0"/>
                </a:moveTo>
                <a:lnTo>
                  <a:pt x="7145168" y="0"/>
                </a:lnTo>
                <a:lnTo>
                  <a:pt x="7145168" y="8831108"/>
                </a:lnTo>
                <a:lnTo>
                  <a:pt x="0" y="88311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144890" y="7541028"/>
            <a:ext cx="663074" cy="379761"/>
          </a:xfrm>
          <a:custGeom>
            <a:avLst/>
            <a:gdLst/>
            <a:ahLst/>
            <a:cxnLst/>
            <a:rect l="l" t="t" r="r" b="b"/>
            <a:pathLst>
              <a:path w="663074" h="379761">
                <a:moveTo>
                  <a:pt x="0" y="0"/>
                </a:moveTo>
                <a:lnTo>
                  <a:pt x="663075" y="0"/>
                </a:lnTo>
                <a:lnTo>
                  <a:pt x="663075"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7143553" y="6630612"/>
            <a:ext cx="4335517" cy="4114800"/>
          </a:xfrm>
          <a:custGeom>
            <a:avLst/>
            <a:gdLst/>
            <a:ahLst/>
            <a:cxnLst/>
            <a:rect l="l" t="t" r="r" b="b"/>
            <a:pathLst>
              <a:path w="4335517" h="4114800">
                <a:moveTo>
                  <a:pt x="0" y="0"/>
                </a:moveTo>
                <a:lnTo>
                  <a:pt x="4335518" y="0"/>
                </a:lnTo>
                <a:lnTo>
                  <a:pt x="433551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5400000" flipH="1" flipV="1">
            <a:off x="-1515084" y="-1082262"/>
            <a:ext cx="4335517" cy="4114800"/>
          </a:xfrm>
          <a:custGeom>
            <a:avLst/>
            <a:gdLst/>
            <a:ahLst/>
            <a:cxnLst/>
            <a:rect l="l" t="t" r="r" b="b"/>
            <a:pathLst>
              <a:path w="4335517" h="4114800">
                <a:moveTo>
                  <a:pt x="4335518" y="4114800"/>
                </a:moveTo>
                <a:lnTo>
                  <a:pt x="0" y="4114800"/>
                </a:lnTo>
                <a:lnTo>
                  <a:pt x="0" y="0"/>
                </a:lnTo>
                <a:lnTo>
                  <a:pt x="4335518" y="0"/>
                </a:lnTo>
                <a:lnTo>
                  <a:pt x="4335518" y="411480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271668" y="370899"/>
            <a:ext cx="15871886" cy="9622331"/>
          </a:xfrm>
          <a:custGeom>
            <a:avLst/>
            <a:gdLst/>
            <a:ahLst/>
            <a:cxnLst/>
            <a:rect l="l" t="t" r="r" b="b"/>
            <a:pathLst>
              <a:path w="15871886" h="9622331">
                <a:moveTo>
                  <a:pt x="0" y="0"/>
                </a:moveTo>
                <a:lnTo>
                  <a:pt x="15871885" y="0"/>
                </a:lnTo>
                <a:lnTo>
                  <a:pt x="15871885" y="9622330"/>
                </a:lnTo>
                <a:lnTo>
                  <a:pt x="0" y="9622330"/>
                </a:lnTo>
                <a:lnTo>
                  <a:pt x="0" y="0"/>
                </a:lnTo>
                <a:close/>
              </a:path>
            </a:pathLst>
          </a:custGeom>
          <a:blipFill>
            <a:blip r:embed="rId11"/>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223617" y="8660415"/>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6228670" y="7791082"/>
            <a:ext cx="1030630" cy="103063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919038" y="1969657"/>
            <a:ext cx="1030630" cy="103063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9733179" y="2818282"/>
            <a:ext cx="8304350" cy="4650436"/>
          </a:xfrm>
          <a:custGeom>
            <a:avLst/>
            <a:gdLst/>
            <a:ahLst/>
            <a:cxnLst/>
            <a:rect l="l" t="t" r="r" b="b"/>
            <a:pathLst>
              <a:path w="8304350" h="4650436">
                <a:moveTo>
                  <a:pt x="0" y="0"/>
                </a:moveTo>
                <a:lnTo>
                  <a:pt x="8304350" y="0"/>
                </a:lnTo>
                <a:lnTo>
                  <a:pt x="8304350" y="4650436"/>
                </a:lnTo>
                <a:lnTo>
                  <a:pt x="0" y="4650436"/>
                </a:lnTo>
                <a:lnTo>
                  <a:pt x="0" y="0"/>
                </a:lnTo>
                <a:close/>
              </a:path>
            </a:pathLst>
          </a:custGeom>
          <a:blipFill>
            <a:blip r:embed="rId5"/>
            <a:stretch>
              <a:fillRect/>
            </a:stretch>
          </a:blipFill>
        </p:spPr>
      </p:sp>
      <p:sp>
        <p:nvSpPr>
          <p:cNvPr id="11" name="TextBox 11"/>
          <p:cNvSpPr txBox="1"/>
          <p:nvPr/>
        </p:nvSpPr>
        <p:spPr>
          <a:xfrm>
            <a:off x="468187" y="941408"/>
            <a:ext cx="7820645" cy="2058880"/>
          </a:xfrm>
          <a:prstGeom prst="rect">
            <a:avLst/>
          </a:prstGeom>
        </p:spPr>
        <p:txBody>
          <a:bodyPr lIns="0" tIns="0" rIns="0" bIns="0" rtlCol="0" anchor="t">
            <a:spAutoFit/>
          </a:bodyPr>
          <a:lstStyle/>
          <a:p>
            <a:pPr algn="ctr">
              <a:lnSpc>
                <a:spcPts val="14882"/>
              </a:lnSpc>
            </a:pPr>
            <a:r>
              <a:rPr lang="en-US" sz="16911" i="1" spc="-338">
                <a:solidFill>
                  <a:srgbClr val="59B280"/>
                </a:solidFill>
                <a:latin typeface="League Gothic Italics"/>
                <a:ea typeface="League Gothic Italics"/>
                <a:cs typeface="League Gothic Italics"/>
                <a:sym typeface="League Gothic Italics"/>
              </a:rPr>
              <a:t>ADVANTAGES</a:t>
            </a:r>
          </a:p>
        </p:txBody>
      </p:sp>
      <p:sp>
        <p:nvSpPr>
          <p:cNvPr id="12" name="TextBox 12"/>
          <p:cNvSpPr txBox="1"/>
          <p:nvPr/>
        </p:nvSpPr>
        <p:spPr>
          <a:xfrm>
            <a:off x="1028700" y="2960446"/>
            <a:ext cx="4940098" cy="9766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•Lower computer costs</a:t>
            </a:r>
          </a:p>
          <a:p>
            <a:pPr algn="ctr">
              <a:lnSpc>
                <a:spcPts val="3919"/>
              </a:lnSpc>
              <a:spcBef>
                <a:spcPct val="0"/>
              </a:spcBef>
            </a:pPr>
            <a:endParaRPr lang="en-US" sz="2799" b="1">
              <a:solidFill>
                <a:srgbClr val="000000"/>
              </a:solidFill>
              <a:latin typeface="Canva Sans Bold"/>
              <a:ea typeface="Canva Sans Bold"/>
              <a:cs typeface="Canva Sans Bold"/>
              <a:sym typeface="Canva Sans Bold"/>
            </a:endParaRPr>
          </a:p>
        </p:txBody>
      </p:sp>
      <p:sp>
        <p:nvSpPr>
          <p:cNvPr id="13" name="TextBox 13"/>
          <p:cNvSpPr txBox="1"/>
          <p:nvPr/>
        </p:nvSpPr>
        <p:spPr>
          <a:xfrm>
            <a:off x="1223617" y="5086350"/>
            <a:ext cx="5035950" cy="481330"/>
          </a:xfrm>
          <a:prstGeom prst="rect">
            <a:avLst/>
          </a:prstGeom>
        </p:spPr>
        <p:txBody>
          <a:bodyPr lIns="0" tIns="0" rIns="0" bIns="0" rtlCol="0" anchor="t">
            <a:spAutoFit/>
          </a:bodyPr>
          <a:lstStyle/>
          <a:p>
            <a:pPr marL="604519" lvl="1" indent="-302260" algn="ctr">
              <a:lnSpc>
                <a:spcPts val="3919"/>
              </a:lnSpc>
              <a:buFont typeface="Arial"/>
              <a:buChar char="•"/>
            </a:pPr>
            <a:r>
              <a:rPr lang="en-US" sz="2799" b="1">
                <a:solidFill>
                  <a:srgbClr val="000000"/>
                </a:solidFill>
                <a:latin typeface="Canva Sans Bold"/>
                <a:ea typeface="Canva Sans Bold"/>
                <a:cs typeface="Canva Sans Bold"/>
                <a:sym typeface="Canva Sans Bold"/>
              </a:rPr>
              <a:t>Improved performance</a:t>
            </a:r>
          </a:p>
        </p:txBody>
      </p:sp>
      <p:sp>
        <p:nvSpPr>
          <p:cNvPr id="14" name="TextBox 14"/>
          <p:cNvSpPr txBox="1"/>
          <p:nvPr/>
        </p:nvSpPr>
        <p:spPr>
          <a:xfrm>
            <a:off x="1223617" y="4388162"/>
            <a:ext cx="6166698" cy="481330"/>
          </a:xfrm>
          <a:prstGeom prst="rect">
            <a:avLst/>
          </a:prstGeom>
        </p:spPr>
        <p:txBody>
          <a:bodyPr lIns="0" tIns="0" rIns="0" bIns="0" rtlCol="0" anchor="t">
            <a:spAutoFit/>
          </a:bodyPr>
          <a:lstStyle/>
          <a:p>
            <a:pPr marL="604519" lvl="1" indent="-302260" algn="ctr">
              <a:lnSpc>
                <a:spcPts val="3919"/>
              </a:lnSpc>
              <a:buFont typeface="Arial"/>
              <a:buChar char="•"/>
            </a:pPr>
            <a:r>
              <a:rPr lang="en-US" sz="2799" b="1">
                <a:solidFill>
                  <a:srgbClr val="000000"/>
                </a:solidFill>
                <a:latin typeface="Canva Sans Bold"/>
                <a:ea typeface="Canva Sans Bold"/>
                <a:cs typeface="Canva Sans Bold"/>
                <a:sym typeface="Canva Sans Bold"/>
              </a:rPr>
              <a:t>Reduced software cost</a:t>
            </a:r>
          </a:p>
        </p:txBody>
      </p:sp>
      <p:sp>
        <p:nvSpPr>
          <p:cNvPr id="15" name="TextBox 15"/>
          <p:cNvSpPr txBox="1"/>
          <p:nvPr/>
        </p:nvSpPr>
        <p:spPr>
          <a:xfrm>
            <a:off x="1223617" y="5996305"/>
            <a:ext cx="5447106" cy="1471930"/>
          </a:xfrm>
          <a:prstGeom prst="rect">
            <a:avLst/>
          </a:prstGeom>
        </p:spPr>
        <p:txBody>
          <a:bodyPr lIns="0" tIns="0" rIns="0" bIns="0" rtlCol="0" anchor="t">
            <a:spAutoFit/>
          </a:bodyPr>
          <a:lstStyle/>
          <a:p>
            <a:pPr algn="ctr">
              <a:lnSpc>
                <a:spcPts val="3919"/>
              </a:lnSpc>
            </a:pPr>
            <a:r>
              <a:rPr lang="en-US" sz="2799" b="1">
                <a:solidFill>
                  <a:srgbClr val="000000"/>
                </a:solidFill>
                <a:latin typeface="Canva Sans Bold"/>
                <a:ea typeface="Canva Sans Bold"/>
                <a:cs typeface="Canva Sans Bold"/>
                <a:sym typeface="Canva Sans Bold"/>
              </a:rPr>
              <a:t>•Improved document format compatibility</a:t>
            </a:r>
          </a:p>
          <a:p>
            <a:pPr algn="ctr">
              <a:lnSpc>
                <a:spcPts val="3919"/>
              </a:lnSpc>
              <a:spcBef>
                <a:spcPct val="0"/>
              </a:spcBef>
            </a:pPr>
            <a:endParaRPr lang="en-US" sz="2799" b="1">
              <a:solidFill>
                <a:srgbClr val="000000"/>
              </a:solidFill>
              <a:latin typeface="Canva Sans Bold"/>
              <a:ea typeface="Canva Sans Bold"/>
              <a:cs typeface="Canva Sans Bold"/>
              <a:sym typeface="Canva Sans Bold"/>
            </a:endParaRPr>
          </a:p>
        </p:txBody>
      </p:sp>
      <p:sp>
        <p:nvSpPr>
          <p:cNvPr id="16" name="TextBox 16"/>
          <p:cNvSpPr txBox="1"/>
          <p:nvPr/>
        </p:nvSpPr>
        <p:spPr>
          <a:xfrm>
            <a:off x="1223617" y="3680772"/>
            <a:ext cx="4216790" cy="976630"/>
          </a:xfrm>
          <a:prstGeom prst="rect">
            <a:avLst/>
          </a:prstGeom>
        </p:spPr>
        <p:txBody>
          <a:bodyPr lIns="0" tIns="0" rIns="0" bIns="0" rtlCol="0" anchor="t">
            <a:spAutoFit/>
          </a:bodyPr>
          <a:lstStyle/>
          <a:p>
            <a:pPr marL="604519" lvl="1" indent="-302260" algn="ctr">
              <a:lnSpc>
                <a:spcPts val="3919"/>
              </a:lnSpc>
              <a:buFont typeface="Arial"/>
              <a:buChar char="•"/>
            </a:pPr>
            <a:r>
              <a:rPr lang="en-US" sz="2799" b="1">
                <a:solidFill>
                  <a:srgbClr val="000000"/>
                </a:solidFill>
                <a:latin typeface="Canva Sans Bold"/>
                <a:ea typeface="Canva Sans Bold"/>
                <a:cs typeface="Canva Sans Bold"/>
                <a:sym typeface="Canva Sans Bold"/>
              </a:rPr>
              <a:t>Advanced security</a:t>
            </a:r>
          </a:p>
          <a:p>
            <a:pPr algn="ctr">
              <a:lnSpc>
                <a:spcPts val="3919"/>
              </a:lnSpc>
            </a:pPr>
            <a:endParaRPr lang="en-US" sz="2799" b="1">
              <a:solidFill>
                <a:srgbClr val="000000"/>
              </a:solidFill>
              <a:latin typeface="Canva Sans Bold"/>
              <a:ea typeface="Canva Sans Bold"/>
              <a:cs typeface="Canva Sans Bold"/>
              <a:sym typeface="Canva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8619466" y="9068420"/>
            <a:ext cx="663074" cy="379761"/>
          </a:xfrm>
          <a:custGeom>
            <a:avLst/>
            <a:gdLst/>
            <a:ahLst/>
            <a:cxnLst/>
            <a:rect l="l" t="t" r="r" b="b"/>
            <a:pathLst>
              <a:path w="663074" h="379761">
                <a:moveTo>
                  <a:pt x="0" y="0"/>
                </a:moveTo>
                <a:lnTo>
                  <a:pt x="663075" y="0"/>
                </a:lnTo>
                <a:lnTo>
                  <a:pt x="663075" y="379760"/>
                </a:lnTo>
                <a:lnTo>
                  <a:pt x="0" y="379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76176" y="-2008268"/>
            <a:ext cx="7084085" cy="5069633"/>
          </a:xfrm>
          <a:custGeom>
            <a:avLst/>
            <a:gdLst/>
            <a:ahLst/>
            <a:cxnLst/>
            <a:rect l="l" t="t" r="r" b="b"/>
            <a:pathLst>
              <a:path w="5814884" h="4964457">
                <a:moveTo>
                  <a:pt x="0" y="0"/>
                </a:moveTo>
                <a:lnTo>
                  <a:pt x="5814883" y="0"/>
                </a:lnTo>
                <a:lnTo>
                  <a:pt x="5814883" y="4964457"/>
                </a:lnTo>
                <a:lnTo>
                  <a:pt x="0" y="4964457"/>
                </a:lnTo>
                <a:lnTo>
                  <a:pt x="0" y="0"/>
                </a:lnTo>
                <a:close/>
              </a:path>
            </a:pathLst>
          </a:custGeom>
          <a:blipFill>
            <a:blip r:embed="rId5">
              <a:alphaModFix amt="46000"/>
            </a:blip>
            <a:stretch>
              <a:fillRect/>
            </a:stretch>
          </a:blipFill>
        </p:spPr>
      </p:sp>
      <p:sp>
        <p:nvSpPr>
          <p:cNvPr id="5" name="Freeform 5"/>
          <p:cNvSpPr/>
          <p:nvPr/>
        </p:nvSpPr>
        <p:spPr>
          <a:xfrm>
            <a:off x="9420044" y="1895529"/>
            <a:ext cx="8867956" cy="4415634"/>
          </a:xfrm>
          <a:custGeom>
            <a:avLst/>
            <a:gdLst/>
            <a:ahLst/>
            <a:cxnLst/>
            <a:rect l="l" t="t" r="r" b="b"/>
            <a:pathLst>
              <a:path w="8867956" h="4415634">
                <a:moveTo>
                  <a:pt x="0" y="0"/>
                </a:moveTo>
                <a:lnTo>
                  <a:pt x="8867956" y="0"/>
                </a:lnTo>
                <a:lnTo>
                  <a:pt x="8867956" y="4415633"/>
                </a:lnTo>
                <a:lnTo>
                  <a:pt x="0" y="4415633"/>
                </a:lnTo>
                <a:lnTo>
                  <a:pt x="0" y="0"/>
                </a:lnTo>
                <a:close/>
              </a:path>
            </a:pathLst>
          </a:custGeom>
          <a:blipFill>
            <a:blip r:embed="rId6"/>
            <a:stretch>
              <a:fillRect b="-4612"/>
            </a:stretch>
          </a:blipFill>
        </p:spPr>
      </p:sp>
      <p:sp>
        <p:nvSpPr>
          <p:cNvPr id="6" name="TextBox 6"/>
          <p:cNvSpPr txBox="1"/>
          <p:nvPr/>
        </p:nvSpPr>
        <p:spPr>
          <a:xfrm>
            <a:off x="0" y="693035"/>
            <a:ext cx="9594253" cy="1593276"/>
          </a:xfrm>
          <a:prstGeom prst="rect">
            <a:avLst/>
          </a:prstGeom>
        </p:spPr>
        <p:txBody>
          <a:bodyPr lIns="0" tIns="0" rIns="0" bIns="0" rtlCol="0" anchor="t">
            <a:spAutoFit/>
          </a:bodyPr>
          <a:lstStyle/>
          <a:p>
            <a:pPr algn="ctr">
              <a:lnSpc>
                <a:spcPts val="9514"/>
              </a:lnSpc>
            </a:pPr>
            <a:r>
              <a:rPr lang="en-US" sz="11893" spc="-118">
                <a:solidFill>
                  <a:srgbClr val="428CE2"/>
                </a:solidFill>
                <a:latin typeface="Impact"/>
                <a:ea typeface="Impact"/>
                <a:cs typeface="Impact"/>
                <a:sym typeface="Impact"/>
              </a:rPr>
              <a:t>DISADVANTAGES</a:t>
            </a:r>
          </a:p>
        </p:txBody>
      </p:sp>
      <p:sp>
        <p:nvSpPr>
          <p:cNvPr id="7" name="TextBox 7"/>
          <p:cNvSpPr txBox="1"/>
          <p:nvPr/>
        </p:nvSpPr>
        <p:spPr>
          <a:xfrm>
            <a:off x="1848827" y="6580379"/>
            <a:ext cx="5162833" cy="481330"/>
          </a:xfrm>
          <a:prstGeom prst="rect">
            <a:avLst/>
          </a:prstGeom>
        </p:spPr>
        <p:txBody>
          <a:bodyPr lIns="0" tIns="0" rIns="0" bIns="0" rtlCol="0" anchor="t">
            <a:spAutoFit/>
          </a:bodyPr>
          <a:lstStyle/>
          <a:p>
            <a:pPr algn="ctr">
              <a:lnSpc>
                <a:spcPts val="3919"/>
              </a:lnSpc>
              <a:spcBef>
                <a:spcPct val="0"/>
              </a:spcBef>
            </a:pPr>
            <a:r>
              <a:rPr lang="en-US" sz="2799" b="1" dirty="0">
                <a:solidFill>
                  <a:srgbClr val="000000"/>
                </a:solidFill>
                <a:latin typeface="Canva Sans Bold"/>
                <a:ea typeface="Canva Sans Bold"/>
                <a:cs typeface="Canva Sans Bold"/>
                <a:sym typeface="Canva Sans Bold"/>
              </a:rPr>
              <a:t>•Stored data can be lost</a:t>
            </a:r>
          </a:p>
        </p:txBody>
      </p:sp>
      <p:sp>
        <p:nvSpPr>
          <p:cNvPr id="8" name="TextBox 8"/>
          <p:cNvSpPr txBox="1"/>
          <p:nvPr/>
        </p:nvSpPr>
        <p:spPr>
          <a:xfrm>
            <a:off x="1963788" y="5444742"/>
            <a:ext cx="5162833" cy="467757"/>
          </a:xfrm>
          <a:prstGeom prst="rect">
            <a:avLst/>
          </a:prstGeom>
        </p:spPr>
        <p:txBody>
          <a:bodyPr lIns="0" tIns="0" rIns="0" bIns="0" rtlCol="0" anchor="t">
            <a:spAutoFit/>
          </a:bodyPr>
          <a:lstStyle/>
          <a:p>
            <a:pPr algn="ctr">
              <a:lnSpc>
                <a:spcPts val="3919"/>
              </a:lnSpc>
            </a:pPr>
            <a:r>
              <a:rPr lang="en-US" sz="2799" b="1" dirty="0">
                <a:solidFill>
                  <a:srgbClr val="000000"/>
                </a:solidFill>
                <a:latin typeface="Canva Sans Bold"/>
                <a:ea typeface="Canva Sans Bold"/>
                <a:cs typeface="Canva Sans Bold"/>
                <a:sym typeface="Canva Sans Bold"/>
              </a:rPr>
              <a:t>•Features might be limited</a:t>
            </a:r>
          </a:p>
        </p:txBody>
      </p:sp>
      <p:sp>
        <p:nvSpPr>
          <p:cNvPr id="9" name="TextBox 9"/>
          <p:cNvSpPr txBox="1"/>
          <p:nvPr/>
        </p:nvSpPr>
        <p:spPr>
          <a:xfrm>
            <a:off x="1701631" y="3880114"/>
            <a:ext cx="7622857" cy="1352614"/>
          </a:xfrm>
          <a:prstGeom prst="rect">
            <a:avLst/>
          </a:prstGeom>
        </p:spPr>
        <p:txBody>
          <a:bodyPr lIns="0" tIns="0" rIns="0" bIns="0" rtlCol="0" anchor="t">
            <a:spAutoFit/>
          </a:bodyPr>
          <a:lstStyle/>
          <a:p>
            <a:pPr marL="604515" lvl="1" indent="-302257" algn="ctr">
              <a:lnSpc>
                <a:spcPts val="3919"/>
              </a:lnSpc>
              <a:buFont typeface="Arial"/>
              <a:buChar char="•"/>
            </a:pPr>
            <a:endParaRPr lang="en-US" sz="2799" b="1" dirty="0">
              <a:solidFill>
                <a:srgbClr val="000000"/>
              </a:solidFill>
              <a:latin typeface="Canva Sans Bold"/>
              <a:ea typeface="Canva Sans Bold"/>
              <a:cs typeface="Canva Sans Bold"/>
              <a:sym typeface="Canva Sans Bold"/>
            </a:endParaRPr>
          </a:p>
          <a:p>
            <a:pPr marL="604515" lvl="1" indent="-302257" algn="ctr">
              <a:lnSpc>
                <a:spcPts val="3919"/>
              </a:lnSpc>
              <a:buFont typeface="Arial"/>
              <a:buChar char="•"/>
            </a:pPr>
            <a:r>
              <a:rPr lang="en-US" sz="2799" b="1" dirty="0">
                <a:solidFill>
                  <a:srgbClr val="000000"/>
                </a:solidFill>
                <a:latin typeface="Canva Sans Bold"/>
                <a:ea typeface="Canva Sans Bold"/>
                <a:cs typeface="Canva Sans Bold"/>
                <a:sym typeface="Canva Sans Bold"/>
              </a:rPr>
              <a:t>Requires a constant Internet connection</a:t>
            </a:r>
          </a:p>
          <a:p>
            <a:pPr algn="ctr">
              <a:lnSpc>
                <a:spcPts val="2659"/>
              </a:lnSpc>
              <a:spcBef>
                <a:spcPct val="0"/>
              </a:spcBef>
            </a:pPr>
            <a:endParaRPr lang="en-US" sz="2799" b="1" dirty="0">
              <a:solidFill>
                <a:srgbClr val="000000"/>
              </a:solidFill>
              <a:latin typeface="Canva Sans Bold"/>
              <a:ea typeface="Canva Sans Bold"/>
              <a:cs typeface="Canva Sans Bold"/>
              <a:sym typeface="Canva Sans Bold"/>
            </a:endParaRPr>
          </a:p>
        </p:txBody>
      </p:sp>
      <p:sp>
        <p:nvSpPr>
          <p:cNvPr id="10" name="TextBox 10"/>
          <p:cNvSpPr txBox="1"/>
          <p:nvPr/>
        </p:nvSpPr>
        <p:spPr>
          <a:xfrm>
            <a:off x="1701631" y="3495621"/>
            <a:ext cx="6917835" cy="852477"/>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00000"/>
                </a:solidFill>
                <a:latin typeface="Canva Sans Bold"/>
                <a:ea typeface="Canva Sans Bold"/>
                <a:cs typeface="Canva Sans Bold"/>
                <a:sym typeface="Canva Sans Bold"/>
              </a:rPr>
              <a:t>•Stored data might not be secure</a:t>
            </a:r>
          </a:p>
          <a:p>
            <a:pPr algn="ctr">
              <a:lnSpc>
                <a:spcPts val="2659"/>
              </a:lnSpc>
              <a:spcBef>
                <a:spcPct val="0"/>
              </a:spcBef>
            </a:pPr>
            <a:endParaRPr lang="en-US" sz="2799" b="1" dirty="0">
              <a:solidFill>
                <a:srgbClr val="000000"/>
              </a:solidFill>
              <a:latin typeface="Canva Sans Bold"/>
              <a:ea typeface="Canva Sans Bold"/>
              <a:cs typeface="Canva Sans Bold"/>
              <a:sym typeface="Canva Sans Bold"/>
            </a:endParaRPr>
          </a:p>
        </p:txBody>
      </p:sp>
      <p:sp>
        <p:nvSpPr>
          <p:cNvPr id="11" name="TextBox 11"/>
          <p:cNvSpPr txBox="1"/>
          <p:nvPr/>
        </p:nvSpPr>
        <p:spPr>
          <a:xfrm>
            <a:off x="1963788" y="2580034"/>
            <a:ext cx="3118485" cy="481331"/>
          </a:xfrm>
          <a:prstGeom prst="rect">
            <a:avLst/>
          </a:prstGeom>
        </p:spPr>
        <p:txBody>
          <a:bodyPr lIns="0" tIns="0" rIns="0" bIns="0" rtlCol="0" anchor="t">
            <a:spAutoFit/>
          </a:bodyPr>
          <a:lstStyle/>
          <a:p>
            <a:pPr marL="604515" lvl="1" indent="-302257" algn="ctr">
              <a:lnSpc>
                <a:spcPts val="3919"/>
              </a:lnSpc>
              <a:buFont typeface="Arial"/>
              <a:buChar char="•"/>
            </a:pPr>
            <a:r>
              <a:rPr lang="en-US" sz="2799" b="1">
                <a:solidFill>
                  <a:srgbClr val="000000"/>
                </a:solidFill>
                <a:latin typeface="Canva Sans Bold"/>
                <a:ea typeface="Canva Sans Bold"/>
                <a:cs typeface="Canva Sans Bold"/>
                <a:sym typeface="Canva Sans Bold"/>
              </a:rPr>
              <a:t>cost concerns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436" y="16931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7406244" y="531281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4" name="Freeform 4"/>
          <p:cNvSpPr/>
          <p:nvPr/>
        </p:nvSpPr>
        <p:spPr>
          <a:xfrm>
            <a:off x="1811386" y="8979489"/>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241099" y="277810"/>
            <a:ext cx="6905506" cy="1358905"/>
          </a:xfrm>
          <a:prstGeom prst="rect">
            <a:avLst/>
          </a:prstGeom>
        </p:spPr>
        <p:txBody>
          <a:bodyPr lIns="0" tIns="0" rIns="0" bIns="0" rtlCol="0" anchor="t">
            <a:spAutoFit/>
          </a:bodyPr>
          <a:lstStyle/>
          <a:p>
            <a:pPr algn="ctr">
              <a:lnSpc>
                <a:spcPts val="11199"/>
              </a:lnSpc>
              <a:spcBef>
                <a:spcPct val="0"/>
              </a:spcBef>
            </a:pPr>
            <a:r>
              <a:rPr lang="en-US" sz="7999" b="1" dirty="0">
                <a:solidFill>
                  <a:srgbClr val="000000"/>
                </a:solidFill>
                <a:latin typeface="Canva Sans Bold"/>
                <a:ea typeface="Canva Sans Bold"/>
                <a:cs typeface="Canva Sans Bold"/>
                <a:sym typeface="Canva Sans Bold"/>
              </a:rPr>
              <a:t>CONCLUSION</a:t>
            </a:r>
          </a:p>
        </p:txBody>
      </p:sp>
      <p:sp>
        <p:nvSpPr>
          <p:cNvPr id="6" name="TextBox 6"/>
          <p:cNvSpPr txBox="1"/>
          <p:nvPr/>
        </p:nvSpPr>
        <p:spPr>
          <a:xfrm>
            <a:off x="152400" y="2694282"/>
            <a:ext cx="17387705" cy="3063875"/>
          </a:xfrm>
          <a:prstGeom prst="rect">
            <a:avLst/>
          </a:prstGeom>
        </p:spPr>
        <p:txBody>
          <a:bodyPr lIns="0" tIns="0" rIns="0" bIns="0" rtlCol="0" anchor="t">
            <a:spAutoFit/>
          </a:bodyPr>
          <a:lstStyle/>
          <a:p>
            <a:pPr algn="ctr">
              <a:lnSpc>
                <a:spcPts val="4899"/>
              </a:lnSpc>
            </a:pPr>
            <a:r>
              <a:rPr lang="en-US" sz="3499" dirty="0">
                <a:solidFill>
                  <a:srgbClr val="000000"/>
                </a:solidFill>
                <a:latin typeface="Canva Sans"/>
                <a:ea typeface="Canva Sans"/>
                <a:cs typeface="Canva Sans"/>
                <a:sym typeface="Canva Sans"/>
              </a:rPr>
              <a:t>Cloud computing has quickly become one of the most prominent buzzwords in the IT world due to its revolutionary model of computing as</a:t>
            </a:r>
          </a:p>
          <a:p>
            <a:pPr algn="ctr">
              <a:lnSpc>
                <a:spcPts val="4899"/>
              </a:lnSpc>
            </a:pPr>
            <a:r>
              <a:rPr lang="en-US" sz="3499" dirty="0">
                <a:solidFill>
                  <a:srgbClr val="000000"/>
                </a:solidFill>
                <a:latin typeface="Canva Sans"/>
                <a:ea typeface="Canva Sans"/>
                <a:cs typeface="Canva Sans"/>
                <a:sym typeface="Canva Sans"/>
              </a:rPr>
              <a:t> a utility. It promises increased flexibility, scalability, and reliability, while promising decreased operational and support costs</a:t>
            </a:r>
          </a:p>
          <a:p>
            <a:pPr algn="ctr">
              <a:lnSpc>
                <a:spcPts val="4899"/>
              </a:lnSpc>
            </a:pPr>
            <a:endParaRPr lang="en-US" sz="3499" dirty="0">
              <a:solidFill>
                <a:srgbClr val="000000"/>
              </a:solidFill>
              <a:latin typeface="Canva Sans"/>
              <a:ea typeface="Canva Sans"/>
              <a:cs typeface="Canva Sans"/>
              <a:sym typeface="Canva Sans"/>
            </a:endParaRPr>
          </a:p>
        </p:txBody>
      </p:sp>
      <p:sp>
        <p:nvSpPr>
          <p:cNvPr id="7" name="TextBox 6">
            <a:extLst>
              <a:ext uri="{FF2B5EF4-FFF2-40B4-BE49-F238E27FC236}">
                <a16:creationId xmlns:a16="http://schemas.microsoft.com/office/drawing/2014/main" id="{834DA6F1-7829-BFDC-5249-9983568BF59F}"/>
              </a:ext>
            </a:extLst>
          </p:cNvPr>
          <p:cNvSpPr txBox="1"/>
          <p:nvPr/>
        </p:nvSpPr>
        <p:spPr>
          <a:xfrm>
            <a:off x="1811386" y="5574102"/>
            <a:ext cx="14454211" cy="2308324"/>
          </a:xfrm>
          <a:prstGeom prst="rect">
            <a:avLst/>
          </a:prstGeom>
          <a:noFill/>
        </p:spPr>
        <p:txBody>
          <a:bodyPr wrap="square" rtlCol="0" anchor="b">
            <a:spAutoFit/>
          </a:bodyPr>
          <a:lstStyle/>
          <a:p>
            <a:pPr algn="ctr"/>
            <a:r>
              <a:rPr lang="en-IN" sz="3600" dirty="0"/>
              <a:t>Conclusion. Cloud computing is a fantastic platform that offers servers, storage, and applications helpful for managing the business in a secure way from anywhere in the world. It requires a good internet connection to offer highly secure cost-effective, and scalable resources.</a:t>
            </a:r>
            <a:endParaRPr lang="en-US" sz="3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1719640" y="4575298"/>
            <a:ext cx="14848719" cy="2318708"/>
          </a:xfrm>
          <a:prstGeom prst="rect">
            <a:avLst/>
          </a:prstGeom>
        </p:spPr>
        <p:txBody>
          <a:bodyPr lIns="0" tIns="0" rIns="0" bIns="0" rtlCol="0" anchor="t">
            <a:spAutoFit/>
          </a:bodyPr>
          <a:lstStyle/>
          <a:p>
            <a:pPr algn="ctr">
              <a:lnSpc>
                <a:spcPts val="17563"/>
              </a:lnSpc>
            </a:pPr>
            <a:r>
              <a:rPr lang="en-US" sz="17563" b="1" spc="-702">
                <a:solidFill>
                  <a:srgbClr val="0F2F76"/>
                </a:solidFill>
                <a:latin typeface="Neue Machina Ultra-Bold"/>
                <a:ea typeface="Neue Machina Ultra-Bold"/>
                <a:cs typeface="Neue Machina Ultra-Bold"/>
                <a:sym typeface="Neue Machina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1028700" y="942975"/>
            <a:ext cx="6184933" cy="778511"/>
          </a:xfrm>
          <a:prstGeom prst="rect">
            <a:avLst/>
          </a:prstGeom>
        </p:spPr>
        <p:txBody>
          <a:bodyPr lIns="0" tIns="0" rIns="0" bIns="0" rtlCol="0" anchor="t">
            <a:spAutoFit/>
          </a:bodyPr>
          <a:lstStyle/>
          <a:p>
            <a:pPr algn="ctr">
              <a:lnSpc>
                <a:spcPts val="6439"/>
              </a:lnSpc>
            </a:pPr>
            <a:r>
              <a:rPr lang="en-US" sz="4599" spc="827">
                <a:solidFill>
                  <a:srgbClr val="000000"/>
                </a:solidFill>
                <a:latin typeface="Poppins Light"/>
                <a:ea typeface="Poppins Light"/>
                <a:cs typeface="Poppins Light"/>
                <a:sym typeface="Poppins Light"/>
              </a:rPr>
              <a:t>TEAM MEMBERS</a:t>
            </a:r>
          </a:p>
        </p:txBody>
      </p:sp>
      <p:sp>
        <p:nvSpPr>
          <p:cNvPr id="4" name="TextBox 4"/>
          <p:cNvSpPr txBox="1"/>
          <p:nvPr/>
        </p:nvSpPr>
        <p:spPr>
          <a:xfrm>
            <a:off x="368483" y="4722972"/>
            <a:ext cx="618493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N Shibil Shan</a:t>
            </a:r>
          </a:p>
        </p:txBody>
      </p:sp>
      <p:sp>
        <p:nvSpPr>
          <p:cNvPr id="5" name="TextBox 5"/>
          <p:cNvSpPr txBox="1"/>
          <p:nvPr/>
        </p:nvSpPr>
        <p:spPr>
          <a:xfrm>
            <a:off x="578552" y="2347437"/>
            <a:ext cx="618493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Ashwin Menon</a:t>
            </a:r>
          </a:p>
        </p:txBody>
      </p:sp>
      <p:sp>
        <p:nvSpPr>
          <p:cNvPr id="6" name="TextBox 6"/>
          <p:cNvSpPr txBox="1"/>
          <p:nvPr/>
        </p:nvSpPr>
        <p:spPr>
          <a:xfrm>
            <a:off x="-531812" y="3139282"/>
            <a:ext cx="618493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Athul S</a:t>
            </a:r>
          </a:p>
        </p:txBody>
      </p:sp>
      <p:sp>
        <p:nvSpPr>
          <p:cNvPr id="7" name="TextBox 7"/>
          <p:cNvSpPr txBox="1"/>
          <p:nvPr/>
        </p:nvSpPr>
        <p:spPr>
          <a:xfrm>
            <a:off x="-531812" y="3931127"/>
            <a:ext cx="618493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Fazal 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2947727" y="-107750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sp>
      <p:sp>
        <p:nvSpPr>
          <p:cNvPr id="4" name="Freeform 4"/>
          <p:cNvSpPr/>
          <p:nvPr/>
        </p:nvSpPr>
        <p:spPr>
          <a:xfrm>
            <a:off x="1223617" y="9237186"/>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369132" y="2555382"/>
            <a:ext cx="7918868" cy="5834301"/>
          </a:xfrm>
          <a:custGeom>
            <a:avLst/>
            <a:gdLst/>
            <a:ahLst/>
            <a:cxnLst/>
            <a:rect l="l" t="t" r="r" b="b"/>
            <a:pathLst>
              <a:path w="7918868" h="5834301">
                <a:moveTo>
                  <a:pt x="0" y="0"/>
                </a:moveTo>
                <a:lnTo>
                  <a:pt x="7918868" y="0"/>
                </a:lnTo>
                <a:lnTo>
                  <a:pt x="7918868" y="5834301"/>
                </a:lnTo>
                <a:lnTo>
                  <a:pt x="0" y="5834301"/>
                </a:lnTo>
                <a:lnTo>
                  <a:pt x="0" y="0"/>
                </a:lnTo>
                <a:close/>
              </a:path>
            </a:pathLst>
          </a:custGeom>
          <a:blipFill>
            <a:blip r:embed="rId6"/>
            <a:stretch>
              <a:fillRect l="-19336" t="-1197" r="-33093" b="-14662"/>
            </a:stretch>
          </a:blipFill>
        </p:spPr>
      </p:sp>
      <p:sp>
        <p:nvSpPr>
          <p:cNvPr id="6" name="TextBox 6"/>
          <p:cNvSpPr txBox="1"/>
          <p:nvPr/>
        </p:nvSpPr>
        <p:spPr>
          <a:xfrm>
            <a:off x="0" y="3987710"/>
            <a:ext cx="9999311" cy="5577613"/>
          </a:xfrm>
          <a:prstGeom prst="rect">
            <a:avLst/>
          </a:prstGeom>
        </p:spPr>
        <p:txBody>
          <a:bodyPr lIns="0" tIns="0" rIns="0" bIns="0" rtlCol="0" anchor="t">
            <a:spAutoFit/>
          </a:bodyPr>
          <a:lstStyle/>
          <a:p>
            <a:pPr algn="ctr">
              <a:lnSpc>
                <a:spcPts val="5568"/>
              </a:lnSpc>
              <a:spcBef>
                <a:spcPct val="0"/>
              </a:spcBef>
            </a:pPr>
            <a:r>
              <a:rPr lang="en-US" sz="3977">
                <a:solidFill>
                  <a:srgbClr val="000000"/>
                </a:solidFill>
                <a:latin typeface="Canva Sans"/>
                <a:ea typeface="Canva Sans"/>
                <a:cs typeface="Canva Sans"/>
                <a:sym typeface="Canva Sans"/>
              </a:rPr>
              <a:t> Cloud Computing refers to manipulating,configuring, and accessing the applications online.It offers online data storage, infrastructure and application. Cloud Computing is both a combination of software and hardware based computing resources delivered as a network service.</a:t>
            </a:r>
          </a:p>
        </p:txBody>
      </p:sp>
      <p:sp>
        <p:nvSpPr>
          <p:cNvPr id="7" name="TextBox 7"/>
          <p:cNvSpPr txBox="1"/>
          <p:nvPr/>
        </p:nvSpPr>
        <p:spPr>
          <a:xfrm>
            <a:off x="2329936" y="1309251"/>
            <a:ext cx="6028814" cy="2032990"/>
          </a:xfrm>
          <a:prstGeom prst="rect">
            <a:avLst/>
          </a:prstGeom>
        </p:spPr>
        <p:txBody>
          <a:bodyPr lIns="0" tIns="0" rIns="0" bIns="0" rtlCol="0" anchor="t">
            <a:spAutoFit/>
          </a:bodyPr>
          <a:lstStyle/>
          <a:p>
            <a:pPr algn="ctr">
              <a:lnSpc>
                <a:spcPts val="8292"/>
              </a:lnSpc>
              <a:spcBef>
                <a:spcPct val="0"/>
              </a:spcBef>
            </a:pPr>
            <a:r>
              <a:rPr lang="en-US" sz="5923">
                <a:solidFill>
                  <a:srgbClr val="000000"/>
                </a:solidFill>
                <a:latin typeface="Canva Sans"/>
                <a:ea typeface="Canva Sans"/>
                <a:cs typeface="Canva Sans"/>
                <a:sym typeface="Canva Sans"/>
              </a:rPr>
              <a:t>WHAT IS CLOUD COMPUTING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631083" y="4392101"/>
            <a:ext cx="20887092" cy="5336414"/>
            <a:chOff x="0" y="0"/>
            <a:chExt cx="5501127" cy="1405475"/>
          </a:xfrm>
        </p:grpSpPr>
        <p:sp>
          <p:nvSpPr>
            <p:cNvPr id="4" name="Freeform 4"/>
            <p:cNvSpPr/>
            <p:nvPr/>
          </p:nvSpPr>
          <p:spPr>
            <a:xfrm>
              <a:off x="0" y="0"/>
              <a:ext cx="5501127" cy="1405475"/>
            </a:xfrm>
            <a:custGeom>
              <a:avLst/>
              <a:gdLst/>
              <a:ahLst/>
              <a:cxnLst/>
              <a:rect l="l" t="t" r="r" b="b"/>
              <a:pathLst>
                <a:path w="5501127" h="1405475">
                  <a:moveTo>
                    <a:pt x="18903" y="0"/>
                  </a:moveTo>
                  <a:lnTo>
                    <a:pt x="5482224" y="0"/>
                  </a:lnTo>
                  <a:cubicBezTo>
                    <a:pt x="5492664" y="0"/>
                    <a:pt x="5501127" y="8463"/>
                    <a:pt x="5501127" y="18903"/>
                  </a:cubicBezTo>
                  <a:lnTo>
                    <a:pt x="5501127" y="1386572"/>
                  </a:lnTo>
                  <a:cubicBezTo>
                    <a:pt x="5501127" y="1391585"/>
                    <a:pt x="5499135" y="1396394"/>
                    <a:pt x="5495590" y="1399939"/>
                  </a:cubicBezTo>
                  <a:cubicBezTo>
                    <a:pt x="5492045" y="1403484"/>
                    <a:pt x="5487237" y="1405475"/>
                    <a:pt x="5482224" y="1405475"/>
                  </a:cubicBezTo>
                  <a:lnTo>
                    <a:pt x="18903" y="1405475"/>
                  </a:lnTo>
                  <a:cubicBezTo>
                    <a:pt x="13890" y="1405475"/>
                    <a:pt x="9082" y="1403484"/>
                    <a:pt x="5537" y="1399939"/>
                  </a:cubicBezTo>
                  <a:cubicBezTo>
                    <a:pt x="1992" y="1396394"/>
                    <a:pt x="0" y="1391585"/>
                    <a:pt x="0" y="138657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id="5" name="TextBox 5"/>
            <p:cNvSpPr txBox="1"/>
            <p:nvPr/>
          </p:nvSpPr>
          <p:spPr>
            <a:xfrm>
              <a:off x="0" y="-38100"/>
              <a:ext cx="5501127" cy="1443575"/>
            </a:xfrm>
            <a:prstGeom prst="rect">
              <a:avLst/>
            </a:prstGeom>
          </p:spPr>
          <p:txBody>
            <a:bodyPr lIns="50800" tIns="50800" rIns="50800" bIns="50800" rtlCol="0" anchor="ctr"/>
            <a:lstStyle/>
            <a:p>
              <a:pPr marL="410209" lvl="1" indent="-205105" algn="l">
                <a:lnSpc>
                  <a:spcPts val="2659"/>
                </a:lnSpc>
                <a:buAutoNum type="arabicPeriod"/>
              </a:pPr>
              <a:endParaRPr/>
            </a:p>
          </p:txBody>
        </p:sp>
      </p:grpSp>
      <p:sp>
        <p:nvSpPr>
          <p:cNvPr id="6" name="Freeform 6"/>
          <p:cNvSpPr/>
          <p:nvPr/>
        </p:nvSpPr>
        <p:spPr>
          <a:xfrm>
            <a:off x="8619466" y="9068420"/>
            <a:ext cx="663074" cy="379761"/>
          </a:xfrm>
          <a:custGeom>
            <a:avLst/>
            <a:gdLst/>
            <a:ahLst/>
            <a:cxnLst/>
            <a:rect l="l" t="t" r="r" b="b"/>
            <a:pathLst>
              <a:path w="663074" h="379761">
                <a:moveTo>
                  <a:pt x="0" y="0"/>
                </a:moveTo>
                <a:lnTo>
                  <a:pt x="663075" y="0"/>
                </a:lnTo>
                <a:lnTo>
                  <a:pt x="663075" y="379760"/>
                </a:lnTo>
                <a:lnTo>
                  <a:pt x="0" y="379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45005" y="-817212"/>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2755863" y="-3661170"/>
            <a:ext cx="9639356" cy="8229600"/>
          </a:xfrm>
          <a:custGeom>
            <a:avLst/>
            <a:gdLst/>
            <a:ahLst/>
            <a:cxnLst/>
            <a:rect l="l" t="t" r="r" b="b"/>
            <a:pathLst>
              <a:path w="9639356" h="8229600">
                <a:moveTo>
                  <a:pt x="0" y="0"/>
                </a:moveTo>
                <a:lnTo>
                  <a:pt x="9639355" y="0"/>
                </a:lnTo>
                <a:lnTo>
                  <a:pt x="9639355" y="8229600"/>
                </a:lnTo>
                <a:lnTo>
                  <a:pt x="0" y="8229600"/>
                </a:lnTo>
                <a:lnTo>
                  <a:pt x="0" y="0"/>
                </a:lnTo>
                <a:close/>
              </a:path>
            </a:pathLst>
          </a:custGeom>
          <a:blipFill>
            <a:blip r:embed="rId7">
              <a:alphaModFix amt="46000"/>
            </a:blip>
            <a:stretch>
              <a:fillRect/>
            </a:stretch>
          </a:blipFill>
        </p:spPr>
      </p:sp>
      <p:sp>
        <p:nvSpPr>
          <p:cNvPr id="9" name="Freeform 9"/>
          <p:cNvSpPr/>
          <p:nvPr/>
        </p:nvSpPr>
        <p:spPr>
          <a:xfrm>
            <a:off x="8726543" y="4428416"/>
            <a:ext cx="9561457" cy="5019765"/>
          </a:xfrm>
          <a:custGeom>
            <a:avLst/>
            <a:gdLst/>
            <a:ahLst/>
            <a:cxnLst/>
            <a:rect l="l" t="t" r="r" b="b"/>
            <a:pathLst>
              <a:path w="9561457" h="5019765">
                <a:moveTo>
                  <a:pt x="0" y="0"/>
                </a:moveTo>
                <a:lnTo>
                  <a:pt x="9561457" y="0"/>
                </a:lnTo>
                <a:lnTo>
                  <a:pt x="9561457" y="5019764"/>
                </a:lnTo>
                <a:lnTo>
                  <a:pt x="0" y="5019764"/>
                </a:lnTo>
                <a:lnTo>
                  <a:pt x="0" y="0"/>
                </a:lnTo>
                <a:close/>
              </a:path>
            </a:pathLst>
          </a:custGeom>
          <a:blipFill>
            <a:blip r:embed="rId8"/>
            <a:stretch>
              <a:fillRect/>
            </a:stretch>
          </a:blipFill>
        </p:spPr>
      </p:sp>
      <p:sp>
        <p:nvSpPr>
          <p:cNvPr id="10" name="TextBox 10"/>
          <p:cNvSpPr txBox="1"/>
          <p:nvPr/>
        </p:nvSpPr>
        <p:spPr>
          <a:xfrm>
            <a:off x="3270299" y="320280"/>
            <a:ext cx="14604261" cy="1243294"/>
          </a:xfrm>
          <a:prstGeom prst="rect">
            <a:avLst/>
          </a:prstGeom>
        </p:spPr>
        <p:txBody>
          <a:bodyPr lIns="0" tIns="0" rIns="0" bIns="0" rtlCol="0" anchor="t">
            <a:spAutoFit/>
          </a:bodyPr>
          <a:lstStyle/>
          <a:p>
            <a:pPr algn="ctr">
              <a:lnSpc>
                <a:spcPts val="10247"/>
              </a:lnSpc>
            </a:pPr>
            <a:r>
              <a:rPr lang="en-US" sz="7319" b="1">
                <a:solidFill>
                  <a:srgbClr val="000000"/>
                </a:solidFill>
                <a:latin typeface="Canva Sans Bold"/>
                <a:ea typeface="Canva Sans Bold"/>
                <a:cs typeface="Canva Sans Bold"/>
                <a:sym typeface="Canva Sans Bold"/>
              </a:rPr>
              <a:t>TYPES OF CLOUD COMPUTING </a:t>
            </a:r>
          </a:p>
        </p:txBody>
      </p:sp>
      <p:sp>
        <p:nvSpPr>
          <p:cNvPr id="11" name="TextBox 11"/>
          <p:cNvSpPr txBox="1"/>
          <p:nvPr/>
        </p:nvSpPr>
        <p:spPr>
          <a:xfrm>
            <a:off x="814479" y="6551641"/>
            <a:ext cx="7373946" cy="912558"/>
          </a:xfrm>
          <a:prstGeom prst="rect">
            <a:avLst/>
          </a:prstGeom>
        </p:spPr>
        <p:txBody>
          <a:bodyPr lIns="0" tIns="0" rIns="0" bIns="0" rtlCol="0" anchor="t">
            <a:spAutoFit/>
          </a:bodyPr>
          <a:lstStyle/>
          <a:p>
            <a:pPr marL="1149133" lvl="1" indent="-574567" algn="ctr">
              <a:lnSpc>
                <a:spcPts val="7451"/>
              </a:lnSpc>
              <a:buFont typeface="Arial"/>
              <a:buChar char="•"/>
            </a:pPr>
            <a:r>
              <a:rPr lang="en-US" sz="5322" b="1">
                <a:solidFill>
                  <a:srgbClr val="000000"/>
                </a:solidFill>
                <a:latin typeface="Canva Sans Bold"/>
                <a:ea typeface="Canva Sans Bold"/>
                <a:cs typeface="Canva Sans Bold"/>
                <a:sym typeface="Canva Sans Bold"/>
              </a:rPr>
              <a:t>HYBRID CLOUD</a:t>
            </a:r>
          </a:p>
        </p:txBody>
      </p:sp>
      <p:sp>
        <p:nvSpPr>
          <p:cNvPr id="12" name="TextBox 12"/>
          <p:cNvSpPr txBox="1"/>
          <p:nvPr/>
        </p:nvSpPr>
        <p:spPr>
          <a:xfrm>
            <a:off x="814479" y="5662310"/>
            <a:ext cx="7912064" cy="936612"/>
          </a:xfrm>
          <a:prstGeom prst="rect">
            <a:avLst/>
          </a:prstGeom>
        </p:spPr>
        <p:txBody>
          <a:bodyPr lIns="0" tIns="0" rIns="0" bIns="0" rtlCol="0" anchor="t">
            <a:spAutoFit/>
          </a:bodyPr>
          <a:lstStyle/>
          <a:p>
            <a:pPr marL="1187558" lvl="1" indent="-593779" algn="ctr">
              <a:lnSpc>
                <a:spcPts val="7700"/>
              </a:lnSpc>
              <a:buFont typeface="Arial"/>
              <a:buChar char="•"/>
            </a:pPr>
            <a:r>
              <a:rPr lang="en-US" sz="5500" b="1">
                <a:solidFill>
                  <a:srgbClr val="000000"/>
                </a:solidFill>
                <a:latin typeface="Canva Sans Bold"/>
                <a:ea typeface="Canva Sans Bold"/>
                <a:cs typeface="Canva Sans Bold"/>
                <a:sym typeface="Canva Sans Bold"/>
              </a:rPr>
              <a:t>PRIVATE CLOUD</a:t>
            </a:r>
          </a:p>
        </p:txBody>
      </p:sp>
      <p:sp>
        <p:nvSpPr>
          <p:cNvPr id="13" name="TextBox 13"/>
          <p:cNvSpPr txBox="1"/>
          <p:nvPr/>
        </p:nvSpPr>
        <p:spPr>
          <a:xfrm>
            <a:off x="814479" y="4764433"/>
            <a:ext cx="8136524" cy="1002653"/>
          </a:xfrm>
          <a:prstGeom prst="rect">
            <a:avLst/>
          </a:prstGeom>
        </p:spPr>
        <p:txBody>
          <a:bodyPr lIns="0" tIns="0" rIns="0" bIns="0" rtlCol="0" anchor="t">
            <a:spAutoFit/>
          </a:bodyPr>
          <a:lstStyle/>
          <a:p>
            <a:pPr marL="1273916" lvl="1" indent="-636958" algn="just">
              <a:lnSpc>
                <a:spcPts val="8260"/>
              </a:lnSpc>
              <a:buFont typeface="Arial"/>
              <a:buChar char="•"/>
            </a:pPr>
            <a:r>
              <a:rPr lang="en-US" sz="5900" b="1">
                <a:solidFill>
                  <a:srgbClr val="000000"/>
                </a:solidFill>
                <a:latin typeface="Canva Sans Bold"/>
                <a:ea typeface="Canva Sans Bold"/>
                <a:cs typeface="Canva Sans Bold"/>
                <a:sym typeface="Canva Sans Bold"/>
              </a:rPr>
              <a:t> PUBLIC CLOUD </a:t>
            </a:r>
          </a:p>
        </p:txBody>
      </p:sp>
      <p:sp>
        <p:nvSpPr>
          <p:cNvPr id="14" name="TextBox 14"/>
          <p:cNvSpPr txBox="1"/>
          <p:nvPr/>
        </p:nvSpPr>
        <p:spPr>
          <a:xfrm>
            <a:off x="1277759" y="7626343"/>
            <a:ext cx="6417557" cy="668039"/>
          </a:xfrm>
          <a:prstGeom prst="rect">
            <a:avLst/>
          </a:prstGeom>
        </p:spPr>
        <p:txBody>
          <a:bodyPr lIns="0" tIns="0" rIns="0" bIns="0" rtlCol="0" anchor="t">
            <a:spAutoFit/>
          </a:bodyPr>
          <a:lstStyle/>
          <a:p>
            <a:pPr marL="839110" lvl="1" indent="-419555" algn="ctr">
              <a:lnSpc>
                <a:spcPts val="5441"/>
              </a:lnSpc>
              <a:buFont typeface="Arial"/>
              <a:buChar char="•"/>
            </a:pPr>
            <a:r>
              <a:rPr lang="en-US" sz="3886" b="1">
                <a:solidFill>
                  <a:srgbClr val="000000"/>
                </a:solidFill>
                <a:latin typeface="Canva Sans Bold"/>
                <a:ea typeface="Canva Sans Bold"/>
                <a:cs typeface="Canva Sans Bold"/>
                <a:sym typeface="Canva Sans Bold"/>
              </a:rPr>
              <a:t>COMMUNITY CLOUD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66985" y="7261682"/>
            <a:ext cx="5814884" cy="4964457"/>
          </a:xfrm>
          <a:custGeom>
            <a:avLst/>
            <a:gdLst/>
            <a:ahLst/>
            <a:cxnLst/>
            <a:rect l="l" t="t" r="r" b="b"/>
            <a:pathLst>
              <a:path w="5814884" h="4964457">
                <a:moveTo>
                  <a:pt x="0" y="0"/>
                </a:moveTo>
                <a:lnTo>
                  <a:pt x="5814883" y="0"/>
                </a:lnTo>
                <a:lnTo>
                  <a:pt x="5814883" y="4964457"/>
                </a:lnTo>
                <a:lnTo>
                  <a:pt x="0" y="4964457"/>
                </a:lnTo>
                <a:lnTo>
                  <a:pt x="0" y="0"/>
                </a:lnTo>
                <a:close/>
              </a:path>
            </a:pathLst>
          </a:custGeom>
          <a:blipFill>
            <a:blip r:embed="rId2">
              <a:alphaModFix amt="46000"/>
            </a:blip>
            <a:stretch>
              <a:fillRect/>
            </a:stretch>
          </a:blipFill>
        </p:spPr>
      </p:sp>
      <p:sp>
        <p:nvSpPr>
          <p:cNvPr id="3" name="Freeform 3"/>
          <p:cNvSpPr/>
          <p:nvPr/>
        </p:nvSpPr>
        <p:spPr>
          <a:xfrm>
            <a:off x="9876979" y="4459727"/>
            <a:ext cx="7382321" cy="5603911"/>
          </a:xfrm>
          <a:custGeom>
            <a:avLst/>
            <a:gdLst/>
            <a:ahLst/>
            <a:cxnLst/>
            <a:rect l="l" t="t" r="r" b="b"/>
            <a:pathLst>
              <a:path w="7382321" h="5603911">
                <a:moveTo>
                  <a:pt x="0" y="0"/>
                </a:moveTo>
                <a:lnTo>
                  <a:pt x="7382321" y="0"/>
                </a:lnTo>
                <a:lnTo>
                  <a:pt x="7382321" y="5603911"/>
                </a:lnTo>
                <a:lnTo>
                  <a:pt x="0" y="5603911"/>
                </a:lnTo>
                <a:lnTo>
                  <a:pt x="0" y="0"/>
                </a:lnTo>
                <a:close/>
              </a:path>
            </a:pathLst>
          </a:custGeom>
          <a:blipFill>
            <a:blip r:embed="rId3"/>
            <a:stretch>
              <a:fillRect/>
            </a:stretch>
          </a:blipFill>
        </p:spPr>
      </p:sp>
      <p:sp>
        <p:nvSpPr>
          <p:cNvPr id="4" name="Freeform 4"/>
          <p:cNvSpPr/>
          <p:nvPr/>
        </p:nvSpPr>
        <p:spPr>
          <a:xfrm>
            <a:off x="391797" y="5144550"/>
            <a:ext cx="7987728" cy="5142450"/>
          </a:xfrm>
          <a:custGeom>
            <a:avLst/>
            <a:gdLst/>
            <a:ahLst/>
            <a:cxnLst/>
            <a:rect l="l" t="t" r="r" b="b"/>
            <a:pathLst>
              <a:path w="7987728" h="5142450">
                <a:moveTo>
                  <a:pt x="0" y="0"/>
                </a:moveTo>
                <a:lnTo>
                  <a:pt x="7987727" y="0"/>
                </a:lnTo>
                <a:lnTo>
                  <a:pt x="7987727" y="5142450"/>
                </a:lnTo>
                <a:lnTo>
                  <a:pt x="0" y="5142450"/>
                </a:lnTo>
                <a:lnTo>
                  <a:pt x="0" y="0"/>
                </a:lnTo>
                <a:close/>
              </a:path>
            </a:pathLst>
          </a:custGeom>
          <a:blipFill>
            <a:blip r:embed="rId4"/>
            <a:stretch>
              <a:fillRect l="-1591" r="-1591"/>
            </a:stretch>
          </a:blipFill>
        </p:spPr>
      </p:sp>
      <p:sp>
        <p:nvSpPr>
          <p:cNvPr id="5" name="TextBox 5"/>
          <p:cNvSpPr txBox="1"/>
          <p:nvPr/>
        </p:nvSpPr>
        <p:spPr>
          <a:xfrm>
            <a:off x="76438" y="197803"/>
            <a:ext cx="7308605" cy="1257819"/>
          </a:xfrm>
          <a:prstGeom prst="rect">
            <a:avLst/>
          </a:prstGeom>
        </p:spPr>
        <p:txBody>
          <a:bodyPr lIns="0" tIns="0" rIns="0" bIns="0" rtlCol="0" anchor="t">
            <a:spAutoFit/>
          </a:bodyPr>
          <a:lstStyle/>
          <a:p>
            <a:pPr algn="ctr">
              <a:lnSpc>
                <a:spcPts val="10381"/>
              </a:lnSpc>
            </a:pPr>
            <a:r>
              <a:rPr lang="en-US" sz="7415" b="1">
                <a:solidFill>
                  <a:srgbClr val="000000"/>
                </a:solidFill>
                <a:latin typeface="Canva Sans Bold"/>
                <a:ea typeface="Canva Sans Bold"/>
                <a:cs typeface="Canva Sans Bold"/>
                <a:sym typeface="Canva Sans Bold"/>
              </a:rPr>
              <a:t>PUBLIC CLOUD </a:t>
            </a:r>
          </a:p>
        </p:txBody>
      </p:sp>
      <p:sp>
        <p:nvSpPr>
          <p:cNvPr id="6" name="TextBox 6"/>
          <p:cNvSpPr txBox="1"/>
          <p:nvPr/>
        </p:nvSpPr>
        <p:spPr>
          <a:xfrm>
            <a:off x="76438" y="1388947"/>
            <a:ext cx="7308605" cy="358076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The Public Cloud allows systems and services to be easily accessible to the general public. Public cloud may be less secure because</a:t>
            </a:r>
          </a:p>
          <a:p>
            <a:pPr algn="ctr">
              <a:lnSpc>
                <a:spcPts val="4759"/>
              </a:lnSpc>
            </a:pPr>
            <a:r>
              <a:rPr lang="en-US" sz="3399">
                <a:solidFill>
                  <a:srgbClr val="000000"/>
                </a:solidFill>
                <a:latin typeface="Canva Sans"/>
                <a:ea typeface="Canva Sans"/>
                <a:cs typeface="Canva Sans"/>
                <a:sym typeface="Canva Sans"/>
              </a:rPr>
              <a:t>of its openness, e.g., e-mail.</a:t>
            </a:r>
          </a:p>
        </p:txBody>
      </p:sp>
      <p:sp>
        <p:nvSpPr>
          <p:cNvPr id="7" name="TextBox 7"/>
          <p:cNvSpPr txBox="1"/>
          <p:nvPr/>
        </p:nvSpPr>
        <p:spPr>
          <a:xfrm>
            <a:off x="8379524" y="117916"/>
            <a:ext cx="8043393" cy="1337706"/>
          </a:xfrm>
          <a:prstGeom prst="rect">
            <a:avLst/>
          </a:prstGeom>
        </p:spPr>
        <p:txBody>
          <a:bodyPr lIns="0" tIns="0" rIns="0" bIns="0" rtlCol="0" anchor="t">
            <a:spAutoFit/>
          </a:bodyPr>
          <a:lstStyle/>
          <a:p>
            <a:pPr algn="ctr">
              <a:lnSpc>
                <a:spcPts val="11031"/>
              </a:lnSpc>
            </a:pPr>
            <a:r>
              <a:rPr lang="en-US" sz="7879" b="1">
                <a:solidFill>
                  <a:srgbClr val="000000"/>
                </a:solidFill>
                <a:latin typeface="Canva Sans Bold"/>
                <a:ea typeface="Canva Sans Bold"/>
                <a:cs typeface="Canva Sans Bold"/>
                <a:sym typeface="Canva Sans Bold"/>
              </a:rPr>
              <a:t>PRIVATE CLOUD</a:t>
            </a:r>
          </a:p>
        </p:txBody>
      </p:sp>
      <p:sp>
        <p:nvSpPr>
          <p:cNvPr id="8" name="TextBox 8"/>
          <p:cNvSpPr txBox="1"/>
          <p:nvPr/>
        </p:nvSpPr>
        <p:spPr>
          <a:xfrm>
            <a:off x="8693852" y="1601954"/>
            <a:ext cx="8889173" cy="2316130"/>
          </a:xfrm>
          <a:prstGeom prst="rect">
            <a:avLst/>
          </a:prstGeom>
        </p:spPr>
        <p:txBody>
          <a:bodyPr lIns="0" tIns="0" rIns="0" bIns="0" rtlCol="0" anchor="t">
            <a:spAutoFit/>
          </a:bodyPr>
          <a:lstStyle/>
          <a:p>
            <a:pPr algn="ctr">
              <a:lnSpc>
                <a:spcPts val="4627"/>
              </a:lnSpc>
            </a:pPr>
            <a:r>
              <a:rPr lang="en-US" sz="3305">
                <a:solidFill>
                  <a:srgbClr val="000000"/>
                </a:solidFill>
                <a:latin typeface="Canva Sans"/>
                <a:ea typeface="Canva Sans"/>
                <a:cs typeface="Canva Sans"/>
                <a:sym typeface="Canva Sans"/>
              </a:rPr>
              <a:t>The Private Cloud allows systems and services to be accessible within an organization. It offers increased security because of its private nature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9921972" y="5143500"/>
            <a:ext cx="8366028" cy="4930209"/>
          </a:xfrm>
          <a:custGeom>
            <a:avLst/>
            <a:gdLst/>
            <a:ahLst/>
            <a:cxnLst/>
            <a:rect l="l" t="t" r="r" b="b"/>
            <a:pathLst>
              <a:path w="8366028" h="4930209">
                <a:moveTo>
                  <a:pt x="0" y="0"/>
                </a:moveTo>
                <a:lnTo>
                  <a:pt x="8366028" y="0"/>
                </a:lnTo>
                <a:lnTo>
                  <a:pt x="8366028" y="4930209"/>
                </a:lnTo>
                <a:lnTo>
                  <a:pt x="0" y="4930209"/>
                </a:lnTo>
                <a:lnTo>
                  <a:pt x="0" y="0"/>
                </a:lnTo>
                <a:close/>
              </a:path>
            </a:pathLst>
          </a:custGeom>
          <a:blipFill>
            <a:blip r:embed="rId3"/>
            <a:stretch>
              <a:fillRect/>
            </a:stretch>
          </a:blipFill>
        </p:spPr>
      </p:sp>
      <p:sp>
        <p:nvSpPr>
          <p:cNvPr id="4" name="Freeform 4"/>
          <p:cNvSpPr/>
          <p:nvPr/>
        </p:nvSpPr>
        <p:spPr>
          <a:xfrm>
            <a:off x="250907" y="4417026"/>
            <a:ext cx="8183036" cy="5474267"/>
          </a:xfrm>
          <a:custGeom>
            <a:avLst/>
            <a:gdLst/>
            <a:ahLst/>
            <a:cxnLst/>
            <a:rect l="l" t="t" r="r" b="b"/>
            <a:pathLst>
              <a:path w="8183036" h="5474267">
                <a:moveTo>
                  <a:pt x="0" y="0"/>
                </a:moveTo>
                <a:lnTo>
                  <a:pt x="8183036" y="0"/>
                </a:lnTo>
                <a:lnTo>
                  <a:pt x="8183036" y="5474267"/>
                </a:lnTo>
                <a:lnTo>
                  <a:pt x="0" y="5474267"/>
                </a:lnTo>
                <a:lnTo>
                  <a:pt x="0" y="0"/>
                </a:lnTo>
                <a:close/>
              </a:path>
            </a:pathLst>
          </a:custGeom>
          <a:blipFill>
            <a:blip r:embed="rId4"/>
            <a:stretch>
              <a:fillRect/>
            </a:stretch>
          </a:blipFill>
        </p:spPr>
      </p:sp>
      <p:sp>
        <p:nvSpPr>
          <p:cNvPr id="5" name="TextBox 5"/>
          <p:cNvSpPr txBox="1"/>
          <p:nvPr/>
        </p:nvSpPr>
        <p:spPr>
          <a:xfrm>
            <a:off x="0" y="387387"/>
            <a:ext cx="7788499" cy="1138156"/>
          </a:xfrm>
          <a:prstGeom prst="rect">
            <a:avLst/>
          </a:prstGeom>
        </p:spPr>
        <p:txBody>
          <a:bodyPr lIns="0" tIns="0" rIns="0" bIns="0" rtlCol="0" anchor="t">
            <a:spAutoFit/>
          </a:bodyPr>
          <a:lstStyle/>
          <a:p>
            <a:pPr algn="ctr">
              <a:lnSpc>
                <a:spcPts val="9378"/>
              </a:lnSpc>
            </a:pPr>
            <a:r>
              <a:rPr lang="en-US" sz="6698" b="1">
                <a:solidFill>
                  <a:srgbClr val="000000"/>
                </a:solidFill>
                <a:latin typeface="Canva Sans Bold"/>
                <a:ea typeface="Canva Sans Bold"/>
                <a:cs typeface="Canva Sans Bold"/>
                <a:sym typeface="Canva Sans Bold"/>
              </a:rPr>
              <a:t>Community cloud</a:t>
            </a:r>
          </a:p>
        </p:txBody>
      </p:sp>
      <p:sp>
        <p:nvSpPr>
          <p:cNvPr id="6" name="TextBox 6"/>
          <p:cNvSpPr txBox="1"/>
          <p:nvPr/>
        </p:nvSpPr>
        <p:spPr>
          <a:xfrm>
            <a:off x="1028700" y="2322306"/>
            <a:ext cx="6079716" cy="1783343"/>
          </a:xfrm>
          <a:prstGeom prst="rect">
            <a:avLst/>
          </a:prstGeom>
        </p:spPr>
        <p:txBody>
          <a:bodyPr lIns="0" tIns="0" rIns="0" bIns="0" rtlCol="0" anchor="t">
            <a:spAutoFit/>
          </a:bodyPr>
          <a:lstStyle/>
          <a:p>
            <a:pPr algn="ctr">
              <a:lnSpc>
                <a:spcPts val="3570"/>
              </a:lnSpc>
            </a:pPr>
            <a:r>
              <a:rPr lang="en-US" sz="2550">
                <a:solidFill>
                  <a:srgbClr val="000000"/>
                </a:solidFill>
                <a:latin typeface="Canva Sans"/>
                <a:ea typeface="Canva Sans"/>
                <a:cs typeface="Canva Sans"/>
                <a:sym typeface="Canva Sans"/>
              </a:rPr>
              <a:t>AThe Community Cloud allows systems and</a:t>
            </a:r>
          </a:p>
          <a:p>
            <a:pPr algn="ctr">
              <a:lnSpc>
                <a:spcPts val="3570"/>
              </a:lnSpc>
            </a:pPr>
            <a:r>
              <a:rPr lang="en-US" sz="2550">
                <a:solidFill>
                  <a:srgbClr val="000000"/>
                </a:solidFill>
                <a:latin typeface="Canva Sans"/>
                <a:ea typeface="Canva Sans"/>
                <a:cs typeface="Canva Sans"/>
                <a:sym typeface="Canva Sans"/>
              </a:rPr>
              <a:t>services to be accessible by group of organizations.</a:t>
            </a:r>
          </a:p>
        </p:txBody>
      </p:sp>
      <p:sp>
        <p:nvSpPr>
          <p:cNvPr id="7" name="TextBox 7"/>
          <p:cNvSpPr txBox="1"/>
          <p:nvPr/>
        </p:nvSpPr>
        <p:spPr>
          <a:xfrm>
            <a:off x="10433610" y="1468392"/>
            <a:ext cx="7342751" cy="3240728"/>
          </a:xfrm>
          <a:prstGeom prst="rect">
            <a:avLst/>
          </a:prstGeom>
        </p:spPr>
        <p:txBody>
          <a:bodyPr lIns="0" tIns="0" rIns="0" bIns="0" rtlCol="0" anchor="t">
            <a:spAutoFit/>
          </a:bodyPr>
          <a:lstStyle/>
          <a:p>
            <a:pPr algn="ctr">
              <a:lnSpc>
                <a:spcPts val="4312"/>
              </a:lnSpc>
            </a:pPr>
            <a:r>
              <a:rPr lang="en-US" sz="3080">
                <a:solidFill>
                  <a:srgbClr val="000000"/>
                </a:solidFill>
                <a:latin typeface="Canva Sans"/>
                <a:ea typeface="Canva Sans"/>
                <a:cs typeface="Canva Sans"/>
                <a:sym typeface="Canva Sans"/>
              </a:rPr>
              <a:t>The Hybrid Cloud is mixture of public and private cloud. However, the critical activities are performed using private cloud while</a:t>
            </a:r>
          </a:p>
          <a:p>
            <a:pPr algn="ctr">
              <a:lnSpc>
                <a:spcPts val="4312"/>
              </a:lnSpc>
            </a:pPr>
            <a:r>
              <a:rPr lang="en-US" sz="3080">
                <a:solidFill>
                  <a:srgbClr val="000000"/>
                </a:solidFill>
                <a:latin typeface="Canva Sans"/>
                <a:ea typeface="Canva Sans"/>
                <a:cs typeface="Canva Sans"/>
                <a:sym typeface="Canva Sans"/>
              </a:rPr>
              <a:t>the non-critical activities are performed using public cloud.</a:t>
            </a:r>
          </a:p>
        </p:txBody>
      </p:sp>
      <p:sp>
        <p:nvSpPr>
          <p:cNvPr id="8" name="TextBox 8"/>
          <p:cNvSpPr txBox="1"/>
          <p:nvPr/>
        </p:nvSpPr>
        <p:spPr>
          <a:xfrm>
            <a:off x="10577036" y="-171450"/>
            <a:ext cx="7710964"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Hybrid cloud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3694810" y="9369243"/>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8776487" y="2038299"/>
            <a:ext cx="222827" cy="22282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776487" y="4682943"/>
            <a:ext cx="222827" cy="22282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776487" y="7246147"/>
            <a:ext cx="222827" cy="22282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593329" y="2309703"/>
            <a:ext cx="8183158" cy="5667595"/>
          </a:xfrm>
          <a:custGeom>
            <a:avLst/>
            <a:gdLst/>
            <a:ahLst/>
            <a:cxnLst/>
            <a:rect l="l" t="t" r="r" b="b"/>
            <a:pathLst>
              <a:path w="8183158" h="5667595">
                <a:moveTo>
                  <a:pt x="0" y="0"/>
                </a:moveTo>
                <a:lnTo>
                  <a:pt x="8183158" y="0"/>
                </a:lnTo>
                <a:lnTo>
                  <a:pt x="8183158" y="5667594"/>
                </a:lnTo>
                <a:lnTo>
                  <a:pt x="0" y="5667594"/>
                </a:lnTo>
                <a:lnTo>
                  <a:pt x="0" y="0"/>
                </a:lnTo>
                <a:close/>
              </a:path>
            </a:pathLst>
          </a:custGeom>
          <a:blipFill>
            <a:blip r:embed="rId5"/>
            <a:stretch>
              <a:fillRect/>
            </a:stretch>
          </a:blipFill>
        </p:spPr>
      </p:sp>
      <p:sp>
        <p:nvSpPr>
          <p:cNvPr id="14" name="TextBox 14"/>
          <p:cNvSpPr txBox="1"/>
          <p:nvPr/>
        </p:nvSpPr>
        <p:spPr>
          <a:xfrm>
            <a:off x="792917" y="159703"/>
            <a:ext cx="10460117"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SERVICE MODELS </a:t>
            </a:r>
          </a:p>
        </p:txBody>
      </p:sp>
      <p:sp>
        <p:nvSpPr>
          <p:cNvPr id="15" name="TextBox 15"/>
          <p:cNvSpPr txBox="1"/>
          <p:nvPr/>
        </p:nvSpPr>
        <p:spPr>
          <a:xfrm>
            <a:off x="7275044" y="1658541"/>
            <a:ext cx="10460117"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Software as a service </a:t>
            </a:r>
          </a:p>
        </p:txBody>
      </p:sp>
      <p:sp>
        <p:nvSpPr>
          <p:cNvPr id="16" name="TextBox 16"/>
          <p:cNvSpPr txBox="1"/>
          <p:nvPr/>
        </p:nvSpPr>
        <p:spPr>
          <a:xfrm>
            <a:off x="8999314" y="4191771"/>
            <a:ext cx="8423434"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Infrastructure as a service</a:t>
            </a:r>
          </a:p>
        </p:txBody>
      </p:sp>
      <p:sp>
        <p:nvSpPr>
          <p:cNvPr id="17" name="TextBox 17"/>
          <p:cNvSpPr txBox="1"/>
          <p:nvPr/>
        </p:nvSpPr>
        <p:spPr>
          <a:xfrm>
            <a:off x="8293386" y="6866388"/>
            <a:ext cx="8423434"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Platform as a service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97163" y="5845315"/>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08487" y="4679634"/>
            <a:ext cx="9516415" cy="5607366"/>
          </a:xfrm>
          <a:custGeom>
            <a:avLst/>
            <a:gdLst/>
            <a:ahLst/>
            <a:cxnLst/>
            <a:rect l="l" t="t" r="r" b="b"/>
            <a:pathLst>
              <a:path w="9516415" h="5607366">
                <a:moveTo>
                  <a:pt x="0" y="0"/>
                </a:moveTo>
                <a:lnTo>
                  <a:pt x="9516415" y="0"/>
                </a:lnTo>
                <a:lnTo>
                  <a:pt x="9516415" y="5607366"/>
                </a:lnTo>
                <a:lnTo>
                  <a:pt x="0" y="5607366"/>
                </a:lnTo>
                <a:lnTo>
                  <a:pt x="0" y="0"/>
                </a:lnTo>
                <a:close/>
              </a:path>
            </a:pathLst>
          </a:custGeom>
          <a:blipFill>
            <a:blip r:embed="rId5"/>
            <a:stretch>
              <a:fillRect t="-8076" b="-4991"/>
            </a:stretch>
          </a:blipFill>
        </p:spPr>
      </p:sp>
      <p:sp>
        <p:nvSpPr>
          <p:cNvPr id="5" name="Freeform 5"/>
          <p:cNvSpPr/>
          <p:nvPr/>
        </p:nvSpPr>
        <p:spPr>
          <a:xfrm>
            <a:off x="4762" y="5000942"/>
            <a:ext cx="8760650" cy="5286058"/>
          </a:xfrm>
          <a:custGeom>
            <a:avLst/>
            <a:gdLst/>
            <a:ahLst/>
            <a:cxnLst/>
            <a:rect l="l" t="t" r="r" b="b"/>
            <a:pathLst>
              <a:path w="8760650" h="5286058">
                <a:moveTo>
                  <a:pt x="0" y="0"/>
                </a:moveTo>
                <a:lnTo>
                  <a:pt x="8760650" y="0"/>
                </a:lnTo>
                <a:lnTo>
                  <a:pt x="8760650" y="5286058"/>
                </a:lnTo>
                <a:lnTo>
                  <a:pt x="0" y="5286058"/>
                </a:lnTo>
                <a:lnTo>
                  <a:pt x="0" y="0"/>
                </a:lnTo>
                <a:close/>
              </a:path>
            </a:pathLst>
          </a:custGeom>
          <a:blipFill>
            <a:blip r:embed="rId6"/>
            <a:stretch>
              <a:fillRect t="-18057" r="-6851"/>
            </a:stretch>
          </a:blipFill>
        </p:spPr>
      </p:sp>
      <p:sp>
        <p:nvSpPr>
          <p:cNvPr id="6" name="TextBox 6"/>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7" name="TextBox 7"/>
          <p:cNvSpPr txBox="1"/>
          <p:nvPr/>
        </p:nvSpPr>
        <p:spPr>
          <a:xfrm>
            <a:off x="1018973" y="400363"/>
            <a:ext cx="9567267" cy="1953261"/>
          </a:xfrm>
          <a:prstGeom prst="rect">
            <a:avLst/>
          </a:prstGeom>
        </p:spPr>
        <p:txBody>
          <a:bodyPr lIns="0" tIns="0" rIns="0" bIns="0" rtlCol="0" anchor="t">
            <a:spAutoFit/>
          </a:bodyPr>
          <a:lstStyle/>
          <a:p>
            <a:pPr algn="ctr">
              <a:lnSpc>
                <a:spcPts val="7839"/>
              </a:lnSpc>
            </a:pPr>
            <a:r>
              <a:rPr lang="en-US" sz="5599" b="1">
                <a:solidFill>
                  <a:srgbClr val="000000"/>
                </a:solidFill>
                <a:latin typeface="Canva Sans Bold"/>
                <a:ea typeface="Canva Sans Bold"/>
                <a:cs typeface="Canva Sans Bold"/>
                <a:sym typeface="Canva Sans Bold"/>
              </a:rPr>
              <a:t>Software as a Service(SaaS)</a:t>
            </a:r>
          </a:p>
          <a:p>
            <a:pPr algn="ctr">
              <a:lnSpc>
                <a:spcPts val="7839"/>
              </a:lnSpc>
            </a:pPr>
            <a:endParaRPr lang="en-US" sz="5599" b="1">
              <a:solidFill>
                <a:srgbClr val="000000"/>
              </a:solidFill>
              <a:latin typeface="Canva Sans Bold"/>
              <a:ea typeface="Canva Sans Bold"/>
              <a:cs typeface="Canva Sans Bold"/>
              <a:sym typeface="Canva Sans Bold"/>
            </a:endParaRPr>
          </a:p>
        </p:txBody>
      </p:sp>
      <p:sp>
        <p:nvSpPr>
          <p:cNvPr id="8" name="TextBox 8"/>
          <p:cNvSpPr txBox="1"/>
          <p:nvPr/>
        </p:nvSpPr>
        <p:spPr>
          <a:xfrm>
            <a:off x="4762" y="1698944"/>
            <a:ext cx="18288000" cy="29806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is a way of delivering services and applications over the Internet. Instead of installing and maintaining software, we simply access it via the Internet, freeing ourselves from the complex software and hardware management. It removes the need to install and run applications on our own computers or in the data centers eliminating the expenses of hardware as well as software maintenance.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987976" y="9470681"/>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970927" y="3166551"/>
            <a:ext cx="7782345" cy="4941172"/>
          </a:xfrm>
          <a:custGeom>
            <a:avLst/>
            <a:gdLst/>
            <a:ahLst/>
            <a:cxnLst/>
            <a:rect l="l" t="t" r="r" b="b"/>
            <a:pathLst>
              <a:path w="7782345" h="4941172">
                <a:moveTo>
                  <a:pt x="0" y="0"/>
                </a:moveTo>
                <a:lnTo>
                  <a:pt x="7782345" y="0"/>
                </a:lnTo>
                <a:lnTo>
                  <a:pt x="7782345" y="4941172"/>
                </a:lnTo>
                <a:lnTo>
                  <a:pt x="0" y="4941172"/>
                </a:lnTo>
                <a:lnTo>
                  <a:pt x="0" y="0"/>
                </a:lnTo>
                <a:close/>
              </a:path>
            </a:pathLst>
          </a:custGeom>
          <a:blipFill>
            <a:blip r:embed="rId5"/>
            <a:stretch>
              <a:fillRect/>
            </a:stretch>
          </a:blipFill>
        </p:spPr>
      </p:sp>
      <p:sp>
        <p:nvSpPr>
          <p:cNvPr id="5" name="TextBox 5"/>
          <p:cNvSpPr txBox="1"/>
          <p:nvPr/>
        </p:nvSpPr>
        <p:spPr>
          <a:xfrm>
            <a:off x="253137" y="122184"/>
            <a:ext cx="10182460" cy="2714035"/>
          </a:xfrm>
          <a:prstGeom prst="rect">
            <a:avLst/>
          </a:prstGeom>
        </p:spPr>
        <p:txBody>
          <a:bodyPr lIns="0" tIns="0" rIns="0" bIns="0" rtlCol="0" anchor="t">
            <a:spAutoFit/>
          </a:bodyPr>
          <a:lstStyle/>
          <a:p>
            <a:pPr algn="ctr">
              <a:lnSpc>
                <a:spcPts val="10911"/>
              </a:lnSpc>
            </a:pPr>
            <a:r>
              <a:rPr lang="en-US" sz="7793" b="1">
                <a:solidFill>
                  <a:srgbClr val="000000"/>
                </a:solidFill>
                <a:latin typeface="Canva Sans Bold"/>
                <a:ea typeface="Canva Sans Bold"/>
                <a:cs typeface="Canva Sans Bold"/>
                <a:sym typeface="Canva Sans Bold"/>
              </a:rPr>
              <a:t>Platform as a Service</a:t>
            </a:r>
          </a:p>
          <a:p>
            <a:pPr algn="ctr">
              <a:lnSpc>
                <a:spcPts val="10911"/>
              </a:lnSpc>
            </a:pPr>
            <a:endParaRPr lang="en-US" sz="7793" b="1">
              <a:solidFill>
                <a:srgbClr val="000000"/>
              </a:solidFill>
              <a:latin typeface="Canva Sans Bold"/>
              <a:ea typeface="Canva Sans Bold"/>
              <a:cs typeface="Canva Sans Bold"/>
              <a:sym typeface="Canva Sans Bold"/>
            </a:endParaRPr>
          </a:p>
        </p:txBody>
      </p:sp>
      <p:sp>
        <p:nvSpPr>
          <p:cNvPr id="6" name="TextBox 6"/>
          <p:cNvSpPr txBox="1"/>
          <p:nvPr/>
        </p:nvSpPr>
        <p:spPr>
          <a:xfrm>
            <a:off x="0" y="2123825"/>
            <a:ext cx="9970927" cy="1348589"/>
          </a:xfrm>
          <a:prstGeom prst="rect">
            <a:avLst/>
          </a:prstGeom>
        </p:spPr>
        <p:txBody>
          <a:bodyPr lIns="0" tIns="0" rIns="0" bIns="0" rtlCol="0" anchor="t">
            <a:spAutoFit/>
          </a:bodyPr>
          <a:lstStyle/>
          <a:p>
            <a:pPr algn="ctr">
              <a:lnSpc>
                <a:spcPts val="5468"/>
              </a:lnSpc>
              <a:spcBef>
                <a:spcPct val="0"/>
              </a:spcBef>
            </a:pPr>
            <a:r>
              <a:rPr lang="en-US" sz="3905">
                <a:solidFill>
                  <a:srgbClr val="000000"/>
                </a:solidFill>
                <a:latin typeface="Canva Sans"/>
                <a:ea typeface="Canva Sans"/>
                <a:cs typeface="Canva Sans"/>
                <a:sym typeface="Canva Sans"/>
              </a:rPr>
              <a:t>Paas provides the runtime enviorment for applications  </a:t>
            </a:r>
          </a:p>
        </p:txBody>
      </p:sp>
      <p:sp>
        <p:nvSpPr>
          <p:cNvPr id="7" name="TextBox 7"/>
          <p:cNvSpPr txBox="1"/>
          <p:nvPr/>
        </p:nvSpPr>
        <p:spPr>
          <a:xfrm>
            <a:off x="0" y="3919855"/>
            <a:ext cx="9970927" cy="238061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paas provides all of the facilities required to support the complete life cycle of building and delivering web applications and services entirely from the internet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453</Words>
  <Application>Microsoft Office PowerPoint</Application>
  <PresentationFormat>Custom</PresentationFormat>
  <Paragraphs>57</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evolution</dc:title>
  <dc:creator>ASHWIN MENON</dc:creator>
  <cp:lastModifiedBy>athulsuresh4466@gmail.com</cp:lastModifiedBy>
  <cp:revision>5</cp:revision>
  <dcterms:created xsi:type="dcterms:W3CDTF">2006-08-16T00:00:00Z</dcterms:created>
  <dcterms:modified xsi:type="dcterms:W3CDTF">2024-12-28T07:14:38Z</dcterms:modified>
  <dc:identifier>DAGafx4vFXU</dc:identifier>
</cp:coreProperties>
</file>